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676"/>
    <a:srgbClr val="10218B"/>
    <a:srgbClr val="243180"/>
    <a:srgbClr val="1B25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2" d="100"/>
          <a:sy n="72" d="100"/>
        </p:scale>
        <p:origin x="66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B9D05-1CB0-478D-A55C-484F416FF3C4}" type="datetimeFigureOut">
              <a:rPr lang="en-US" smtClean="0"/>
              <a:t>9/14/2016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B985D-66E6-40A9-92BE-08FD381B32F2}" type="slidenum">
              <a:rPr lang="en-US" smtClean="0"/>
              <a:t>‹#›</a:t>
            </a:fld>
            <a:endParaRPr lang="en-US"/>
          </a:p>
        </p:txBody>
      </p:sp>
    </p:spTree>
    <p:extLst>
      <p:ext uri="{BB962C8B-B14F-4D97-AF65-F5344CB8AC3E}">
        <p14:creationId xmlns:p14="http://schemas.microsoft.com/office/powerpoint/2010/main" val="335318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3B985D-66E6-40A9-92BE-08FD381B32F2}" type="slidenum">
              <a:rPr lang="en-US" smtClean="0"/>
              <a:t>2</a:t>
            </a:fld>
            <a:endParaRPr lang="en-US"/>
          </a:p>
        </p:txBody>
      </p:sp>
    </p:spTree>
    <p:extLst>
      <p:ext uri="{BB962C8B-B14F-4D97-AF65-F5344CB8AC3E}">
        <p14:creationId xmlns:p14="http://schemas.microsoft.com/office/powerpoint/2010/main" val="297167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3B985D-66E6-40A9-92BE-08FD381B32F2}" type="slidenum">
              <a:rPr lang="en-US" smtClean="0"/>
              <a:t>10</a:t>
            </a:fld>
            <a:endParaRPr lang="en-US"/>
          </a:p>
        </p:txBody>
      </p:sp>
    </p:spTree>
    <p:extLst>
      <p:ext uri="{BB962C8B-B14F-4D97-AF65-F5344CB8AC3E}">
        <p14:creationId xmlns:p14="http://schemas.microsoft.com/office/powerpoint/2010/main" val="1814741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2552700" y="6089791"/>
            <a:ext cx="2743200" cy="365125"/>
          </a:xfrm>
          <a:prstGeom prst="rect">
            <a:avLst/>
          </a:prstGeom>
        </p:spPr>
        <p:txBody>
          <a:bodyPr/>
          <a:lstStyle/>
          <a:p>
            <a:fld id="{EDD2F597-558E-4A8D-90B6-4098C1CA73EE}" type="datetime1">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54AED-C47A-4E4B-91E2-AEC3D202C3F6}" type="slidenum">
              <a:rPr lang="en-US" smtClean="0"/>
              <a:t>‹#›</a:t>
            </a:fld>
            <a:endParaRPr lang="en-US"/>
          </a:p>
        </p:txBody>
      </p:sp>
    </p:spTree>
    <p:extLst>
      <p:ext uri="{BB962C8B-B14F-4D97-AF65-F5344CB8AC3E}">
        <p14:creationId xmlns:p14="http://schemas.microsoft.com/office/powerpoint/2010/main" val="42059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552700" y="6089791"/>
            <a:ext cx="2743200" cy="365125"/>
          </a:xfrm>
          <a:prstGeom prst="rect">
            <a:avLst/>
          </a:prstGeom>
        </p:spPr>
        <p:txBody>
          <a:bodyPr/>
          <a:lstStyle/>
          <a:p>
            <a:fld id="{5B98CF93-9BF8-417F-BEDA-7255BDA0A499}" type="datetime1">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54AED-C47A-4E4B-91E2-AEC3D202C3F6}" type="slidenum">
              <a:rPr lang="en-US" smtClean="0"/>
              <a:t>‹#›</a:t>
            </a:fld>
            <a:endParaRPr lang="en-US"/>
          </a:p>
        </p:txBody>
      </p:sp>
    </p:spTree>
    <p:extLst>
      <p:ext uri="{BB962C8B-B14F-4D97-AF65-F5344CB8AC3E}">
        <p14:creationId xmlns:p14="http://schemas.microsoft.com/office/powerpoint/2010/main" val="102551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552700" y="6089791"/>
            <a:ext cx="2743200" cy="365125"/>
          </a:xfrm>
          <a:prstGeom prst="rect">
            <a:avLst/>
          </a:prstGeom>
        </p:spPr>
        <p:txBody>
          <a:bodyPr/>
          <a:lstStyle/>
          <a:p>
            <a:fld id="{282CD3D1-E856-4705-AB5B-62CC41CD2480}" type="datetime1">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54AED-C47A-4E4B-91E2-AEC3D202C3F6}" type="slidenum">
              <a:rPr lang="en-US" smtClean="0"/>
              <a:t>‹#›</a:t>
            </a:fld>
            <a:endParaRPr lang="en-US"/>
          </a:p>
        </p:txBody>
      </p:sp>
    </p:spTree>
    <p:extLst>
      <p:ext uri="{BB962C8B-B14F-4D97-AF65-F5344CB8AC3E}">
        <p14:creationId xmlns:p14="http://schemas.microsoft.com/office/powerpoint/2010/main" val="47499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552700" y="6089791"/>
            <a:ext cx="2743200" cy="365125"/>
          </a:xfrm>
          <a:prstGeom prst="rect">
            <a:avLst/>
          </a:prstGeom>
        </p:spPr>
        <p:txBody>
          <a:bodyPr/>
          <a:lstStyle/>
          <a:p>
            <a:fld id="{9F133D24-88BA-4A38-9F48-428FBA5586F5}" type="datetime1">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0144" y="6346684"/>
            <a:ext cx="410154" cy="253916"/>
          </a:xfrm>
        </p:spPr>
        <p:txBody>
          <a:bodyPr/>
          <a:lstStyle>
            <a:lvl1pPr algn="ctr">
              <a:defRPr/>
            </a:lvl1pPr>
          </a:lstStyle>
          <a:p>
            <a:fld id="{30F54AED-C47A-4E4B-91E2-AEC3D202C3F6}" type="slidenum">
              <a:rPr lang="en-US" smtClean="0"/>
              <a:pPr/>
              <a:t>‹#›</a:t>
            </a:fld>
            <a:endParaRPr lang="en-US"/>
          </a:p>
        </p:txBody>
      </p:sp>
    </p:spTree>
    <p:extLst>
      <p:ext uri="{BB962C8B-B14F-4D97-AF65-F5344CB8AC3E}">
        <p14:creationId xmlns:p14="http://schemas.microsoft.com/office/powerpoint/2010/main" val="42738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552700" y="6089791"/>
            <a:ext cx="2743200" cy="365125"/>
          </a:xfrm>
          <a:prstGeom prst="rect">
            <a:avLst/>
          </a:prstGeom>
        </p:spPr>
        <p:txBody>
          <a:bodyPr/>
          <a:lstStyle/>
          <a:p>
            <a:fld id="{55BAF1BA-EADE-40DA-B5D7-BA62D76D8AD4}" type="datetime1">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54AED-C47A-4E4B-91E2-AEC3D202C3F6}" type="slidenum">
              <a:rPr lang="en-US" smtClean="0"/>
              <a:t>‹#›</a:t>
            </a:fld>
            <a:endParaRPr lang="en-US"/>
          </a:p>
        </p:txBody>
      </p:sp>
    </p:spTree>
    <p:extLst>
      <p:ext uri="{BB962C8B-B14F-4D97-AF65-F5344CB8AC3E}">
        <p14:creationId xmlns:p14="http://schemas.microsoft.com/office/powerpoint/2010/main" val="14555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552700" y="6089791"/>
            <a:ext cx="2743200" cy="365125"/>
          </a:xfrm>
          <a:prstGeom prst="rect">
            <a:avLst/>
          </a:prstGeom>
        </p:spPr>
        <p:txBody>
          <a:bodyPr/>
          <a:lstStyle/>
          <a:p>
            <a:fld id="{C3603D0E-D3CB-43F4-BF73-0442118DC487}" type="datetime1">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54AED-C47A-4E4B-91E2-AEC3D202C3F6}" type="slidenum">
              <a:rPr lang="en-US" smtClean="0"/>
              <a:t>‹#›</a:t>
            </a:fld>
            <a:endParaRPr lang="en-US"/>
          </a:p>
        </p:txBody>
      </p:sp>
    </p:spTree>
    <p:extLst>
      <p:ext uri="{BB962C8B-B14F-4D97-AF65-F5344CB8AC3E}">
        <p14:creationId xmlns:p14="http://schemas.microsoft.com/office/powerpoint/2010/main" val="296980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552700" y="6089791"/>
            <a:ext cx="2743200" cy="365125"/>
          </a:xfrm>
          <a:prstGeom prst="rect">
            <a:avLst/>
          </a:prstGeom>
        </p:spPr>
        <p:txBody>
          <a:bodyPr/>
          <a:lstStyle/>
          <a:p>
            <a:fld id="{9748EC90-256E-4A33-B322-A7DB43B5AAF5}" type="datetime1">
              <a:rPr lang="en-US" smtClean="0"/>
              <a:t>9/14/2016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F54AED-C47A-4E4B-91E2-AEC3D202C3F6}" type="slidenum">
              <a:rPr lang="en-US" smtClean="0"/>
              <a:t>‹#›</a:t>
            </a:fld>
            <a:endParaRPr lang="en-US"/>
          </a:p>
        </p:txBody>
      </p:sp>
    </p:spTree>
    <p:extLst>
      <p:ext uri="{BB962C8B-B14F-4D97-AF65-F5344CB8AC3E}">
        <p14:creationId xmlns:p14="http://schemas.microsoft.com/office/powerpoint/2010/main" val="297352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552700" y="6089791"/>
            <a:ext cx="2743200" cy="365125"/>
          </a:xfrm>
          <a:prstGeom prst="rect">
            <a:avLst/>
          </a:prstGeom>
        </p:spPr>
        <p:txBody>
          <a:bodyPr/>
          <a:lstStyle/>
          <a:p>
            <a:fld id="{F257A7F2-F76A-4481-BAB0-7D5D782CAF63}" type="datetime1">
              <a:rPr lang="en-US" smtClean="0"/>
              <a:t>9/14/2016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F54AED-C47A-4E4B-91E2-AEC3D202C3F6}" type="slidenum">
              <a:rPr lang="en-US" smtClean="0"/>
              <a:t>‹#›</a:t>
            </a:fld>
            <a:endParaRPr lang="en-US"/>
          </a:p>
        </p:txBody>
      </p:sp>
    </p:spTree>
    <p:extLst>
      <p:ext uri="{BB962C8B-B14F-4D97-AF65-F5344CB8AC3E}">
        <p14:creationId xmlns:p14="http://schemas.microsoft.com/office/powerpoint/2010/main" val="197154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552700" y="6089791"/>
            <a:ext cx="2743200" cy="365125"/>
          </a:xfrm>
          <a:prstGeom prst="rect">
            <a:avLst/>
          </a:prstGeom>
        </p:spPr>
        <p:txBody>
          <a:bodyPr/>
          <a:lstStyle/>
          <a:p>
            <a:fld id="{B96203E0-CE40-4BD0-8188-2FA143D4E3B6}" type="datetime1">
              <a:rPr lang="en-US" smtClean="0"/>
              <a:t>9/14/2016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lgn="ctr">
              <a:defRPr/>
            </a:lvl1pPr>
          </a:lstStyle>
          <a:p>
            <a:fld id="{30F54AED-C47A-4E4B-91E2-AEC3D202C3F6}" type="slidenum">
              <a:rPr lang="en-US" smtClean="0"/>
              <a:pPr/>
              <a:t>‹#›</a:t>
            </a:fld>
            <a:endParaRPr lang="en-US"/>
          </a:p>
        </p:txBody>
      </p:sp>
    </p:spTree>
    <p:extLst>
      <p:ext uri="{BB962C8B-B14F-4D97-AF65-F5344CB8AC3E}">
        <p14:creationId xmlns:p14="http://schemas.microsoft.com/office/powerpoint/2010/main" val="195354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552700" y="6089791"/>
            <a:ext cx="2743200" cy="365125"/>
          </a:xfrm>
          <a:prstGeom prst="rect">
            <a:avLst/>
          </a:prstGeom>
        </p:spPr>
        <p:txBody>
          <a:bodyPr/>
          <a:lstStyle/>
          <a:p>
            <a:fld id="{EE0F038D-A793-417C-9F2D-E6B3E13905AC}" type="datetime1">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54AED-C47A-4E4B-91E2-AEC3D202C3F6}" type="slidenum">
              <a:rPr lang="en-US" smtClean="0"/>
              <a:t>‹#›</a:t>
            </a:fld>
            <a:endParaRPr lang="en-US"/>
          </a:p>
        </p:txBody>
      </p:sp>
    </p:spTree>
    <p:extLst>
      <p:ext uri="{BB962C8B-B14F-4D97-AF65-F5344CB8AC3E}">
        <p14:creationId xmlns:p14="http://schemas.microsoft.com/office/powerpoint/2010/main" val="196921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552700" y="6089791"/>
            <a:ext cx="2743200" cy="365125"/>
          </a:xfrm>
          <a:prstGeom prst="rect">
            <a:avLst/>
          </a:prstGeom>
        </p:spPr>
        <p:txBody>
          <a:bodyPr/>
          <a:lstStyle/>
          <a:p>
            <a:fld id="{1DB21E18-38A3-428B-B7B5-21CAAC764DB5}" type="datetime1">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54AED-C47A-4E4B-91E2-AEC3D202C3F6}" type="slidenum">
              <a:rPr lang="en-US" smtClean="0"/>
              <a:t>‹#›</a:t>
            </a:fld>
            <a:endParaRPr lang="en-US"/>
          </a:p>
        </p:txBody>
      </p:sp>
    </p:spTree>
    <p:extLst>
      <p:ext uri="{BB962C8B-B14F-4D97-AF65-F5344CB8AC3E}">
        <p14:creationId xmlns:p14="http://schemas.microsoft.com/office/powerpoint/2010/main" val="283919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00144" y="6346684"/>
            <a:ext cx="410154" cy="262188"/>
          </a:xfrm>
          <a:prstGeom prst="rect">
            <a:avLst/>
          </a:prstGeom>
        </p:spPr>
        <p:txBody>
          <a:bodyPr wrap="square">
            <a:spAutoFit/>
          </a:bodyPr>
          <a:lstStyle>
            <a:lvl1pPr algn="ctr">
              <a:defRPr lang="en-US" sz="1050" smtClean="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defRPr>
            </a:lvl1pPr>
          </a:lstStyle>
          <a:p>
            <a:pPr>
              <a:lnSpc>
                <a:spcPct val="115000"/>
              </a:lnSpc>
              <a:spcAft>
                <a:spcPts val="1000"/>
              </a:spcAft>
            </a:pPr>
            <a:fld id="{30F54AED-C47A-4E4B-91E2-AEC3D202C3F6}" type="slidenum">
              <a:rPr lang="en-US" smtClean="0"/>
              <a:pPr>
                <a:lnSpc>
                  <a:spcPct val="115000"/>
                </a:lnSpc>
                <a:spcAft>
                  <a:spcPts val="1000"/>
                </a:spcAft>
              </a:pPr>
              <a:t>‹#›</a:t>
            </a:fld>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5229225" y="6226583"/>
            <a:ext cx="5555967" cy="262188"/>
          </a:xfrm>
          <a:prstGeom prst="rect">
            <a:avLst/>
          </a:prstGeom>
        </p:spPr>
        <p:txBody>
          <a:bodyPr wrap="square">
            <a:spAutoFit/>
          </a:bodyPr>
          <a:lstStyle>
            <a:lvl1pPr algn="r">
              <a:defRPr lang="en-US" sz="105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defRPr>
            </a:lvl1pPr>
          </a:lstStyle>
          <a:p>
            <a:pPr>
              <a:lnSpc>
                <a:spcPct val="115000"/>
              </a:lnSpc>
              <a:spcAft>
                <a:spcPts val="1000"/>
              </a:spcAft>
            </a:pPr>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81587" y="6324079"/>
            <a:ext cx="707091" cy="332055"/>
          </a:xfrm>
          <a:prstGeom prst="rect">
            <a:avLst/>
          </a:prstGeom>
        </p:spPr>
      </p:pic>
      <p:cxnSp>
        <p:nvCxnSpPr>
          <p:cNvPr id="8" name="Straight Connector 7"/>
          <p:cNvCxnSpPr/>
          <p:nvPr userDrawn="1"/>
        </p:nvCxnSpPr>
        <p:spPr>
          <a:xfrm>
            <a:off x="1447433" y="6490106"/>
            <a:ext cx="934607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1021975" y="6367744"/>
            <a:ext cx="222955" cy="222955"/>
            <a:chOff x="2184331" y="4385811"/>
            <a:chExt cx="573742" cy="573742"/>
          </a:xfrm>
        </p:grpSpPr>
        <p:sp>
          <p:nvSpPr>
            <p:cNvPr id="11" name="Oval 10"/>
            <p:cNvSpPr/>
            <p:nvPr/>
          </p:nvSpPr>
          <p:spPr>
            <a:xfrm>
              <a:off x="2184331" y="4385811"/>
              <a:ext cx="573742" cy="57374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2371646" y="4566327"/>
              <a:ext cx="246743" cy="21270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rot="10800000">
            <a:off x="395698" y="6367743"/>
            <a:ext cx="222955" cy="222955"/>
            <a:chOff x="2184331" y="4385811"/>
            <a:chExt cx="573742" cy="573742"/>
          </a:xfrm>
        </p:grpSpPr>
        <p:sp>
          <p:nvSpPr>
            <p:cNvPr id="14" name="Oval 13"/>
            <p:cNvSpPr/>
            <p:nvPr/>
          </p:nvSpPr>
          <p:spPr>
            <a:xfrm>
              <a:off x="2184331" y="4385811"/>
              <a:ext cx="573742" cy="57374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5400000">
              <a:off x="2371646" y="4566327"/>
              <a:ext cx="246743" cy="21270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0149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a:solidFill>
            <a:srgbClr val="1B256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15873"/>
          <a:stretch/>
        </p:blipFill>
        <p:spPr>
          <a:xfrm>
            <a:off x="0" y="0"/>
            <a:ext cx="12192000" cy="6858000"/>
          </a:xfrm>
          <a:prstGeom prst="rect">
            <a:avLst/>
          </a:prstGeom>
        </p:spPr>
      </p:pic>
      <p:sp>
        <p:nvSpPr>
          <p:cNvPr id="11" name="Rectangle 10"/>
          <p:cNvSpPr/>
          <p:nvPr/>
        </p:nvSpPr>
        <p:spPr>
          <a:xfrm>
            <a:off x="0" y="0"/>
            <a:ext cx="12192000" cy="68580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76574" y="3086179"/>
            <a:ext cx="6038850" cy="3367629"/>
          </a:xfrm>
          <a:prstGeom prst="rect">
            <a:avLst/>
          </a:prstGeom>
          <a:solidFill>
            <a:srgbClr val="1B2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612046" y="3852139"/>
            <a:ext cx="4914900" cy="1948867"/>
          </a:xfrm>
          <a:prstGeom prst="rect">
            <a:avLst/>
          </a:prstGeom>
        </p:spPr>
        <p:txBody>
          <a:bodyPr wrap="square">
            <a:spAutoFit/>
          </a:bodyPr>
          <a:lstStyle/>
          <a:p>
            <a:pPr algn="ctr">
              <a:lnSpc>
                <a:spcPct val="115000"/>
              </a:lnSpc>
              <a:spcAft>
                <a:spcPts val="1000"/>
              </a:spcAft>
            </a:pPr>
            <a:r>
              <a:rPr lang="en-MY" sz="3600" b="1" dirty="0">
                <a:solidFill>
                  <a:schemeClr val="bg1"/>
                </a:solidFill>
                <a:latin typeface="Segoe UI" panose="020B0502040204020203" pitchFamily="34" charset="0"/>
                <a:ea typeface="Calibri" panose="020F0502020204030204" pitchFamily="34" charset="0"/>
                <a:cs typeface="Segoe UI" panose="020B0502040204020203" pitchFamily="34" charset="0"/>
              </a:rPr>
              <a:t>Transforming Business through Technology</a:t>
            </a:r>
            <a:endParaRPr lang="en-US" sz="36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8" name="L-Shape 7"/>
          <p:cNvSpPr/>
          <p:nvPr/>
        </p:nvSpPr>
        <p:spPr>
          <a:xfrm rot="5400000">
            <a:off x="2919410" y="2957084"/>
            <a:ext cx="276253" cy="276253"/>
          </a:xfrm>
          <a:prstGeom prst="corner">
            <a:avLst>
              <a:gd name="adj1" fmla="val 8696"/>
              <a:gd name="adj2" fmla="val 8696"/>
            </a:avLst>
          </a:prstGeom>
          <a:solidFill>
            <a:srgbClr val="1B2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Shape 8"/>
          <p:cNvSpPr/>
          <p:nvPr/>
        </p:nvSpPr>
        <p:spPr>
          <a:xfrm rot="16200000">
            <a:off x="8996335" y="6342598"/>
            <a:ext cx="276253" cy="276253"/>
          </a:xfrm>
          <a:prstGeom prst="corner">
            <a:avLst>
              <a:gd name="adj1" fmla="val 8696"/>
              <a:gd name="adj2" fmla="val 8696"/>
            </a:avLst>
          </a:prstGeom>
          <a:solidFill>
            <a:srgbClr val="1B2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8687" y="887817"/>
            <a:ext cx="3553259" cy="1668637"/>
          </a:xfrm>
          <a:prstGeom prst="rect">
            <a:avLst/>
          </a:prstGeom>
        </p:spPr>
      </p:pic>
      <p:sp>
        <p:nvSpPr>
          <p:cNvPr id="7" name="Slide Number Placeholder 6"/>
          <p:cNvSpPr>
            <a:spLocks noGrp="1"/>
          </p:cNvSpPr>
          <p:nvPr>
            <p:ph type="sldNum" sz="quarter" idx="12"/>
          </p:nvPr>
        </p:nvSpPr>
        <p:spPr/>
        <p:txBody>
          <a:bodyPr/>
          <a:lstStyle/>
          <a:p>
            <a:fld id="{30F54AED-C47A-4E4B-91E2-AEC3D202C3F6}" type="slidenum">
              <a:rPr lang="en-US" smtClean="0"/>
              <a:t>1</a:t>
            </a:fld>
            <a:endParaRPr lang="en-US"/>
          </a:p>
        </p:txBody>
      </p:sp>
    </p:spTree>
    <p:extLst>
      <p:ext uri="{BB962C8B-B14F-4D97-AF65-F5344CB8AC3E}">
        <p14:creationId xmlns:p14="http://schemas.microsoft.com/office/powerpoint/2010/main" val="2798074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181600" y="1855913"/>
            <a:ext cx="7010400" cy="3146174"/>
          </a:xfrm>
          <a:prstGeom prst="rect">
            <a:avLst/>
          </a:prstGeom>
          <a:solidFill>
            <a:srgbClr val="1B2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2183116" y="1755970"/>
            <a:ext cx="8754080" cy="3980192"/>
            <a:chOff x="1250950" y="914400"/>
            <a:chExt cx="6398080" cy="2908996"/>
          </a:xfrm>
          <a:effectLst/>
        </p:grpSpPr>
        <p:sp>
          <p:nvSpPr>
            <p:cNvPr id="8" name="Rounded Rectangle 7"/>
            <p:cNvSpPr/>
            <p:nvPr/>
          </p:nvSpPr>
          <p:spPr>
            <a:xfrm>
              <a:off x="1257299" y="3740139"/>
              <a:ext cx="6391731" cy="83257"/>
            </a:xfrm>
            <a:prstGeom prst="roundRect">
              <a:avLst>
                <a:gd name="adj" fmla="val 50000"/>
              </a:avLst>
            </a:prstGeom>
            <a:gradFill flip="none" rotWithShape="1">
              <a:gsLst>
                <a:gs pos="0">
                  <a:schemeClr val="bg1">
                    <a:lumMod val="75000"/>
                  </a:schemeClr>
                </a:gs>
                <a:gs pos="50000">
                  <a:schemeClr val="bg1">
                    <a:lumMod val="9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ame Side Corner Rectangle 8"/>
            <p:cNvSpPr/>
            <p:nvPr/>
          </p:nvSpPr>
          <p:spPr>
            <a:xfrm>
              <a:off x="2209800" y="914400"/>
              <a:ext cx="4605211" cy="2757714"/>
            </a:xfrm>
            <a:prstGeom prst="round2SameRect">
              <a:avLst>
                <a:gd name="adj1" fmla="val 5842"/>
                <a:gd name="adj2" fmla="val 0"/>
              </a:avLst>
            </a:prstGeom>
            <a:gradFill>
              <a:gsLst>
                <a:gs pos="0">
                  <a:schemeClr val="tx1"/>
                </a:gs>
                <a:gs pos="50000">
                  <a:schemeClr val="tx1">
                    <a:lumMod val="95000"/>
                    <a:lumOff val="5000"/>
                  </a:schemeClr>
                </a:gs>
                <a:gs pos="100000">
                  <a:schemeClr val="tx1">
                    <a:lumMod val="85000"/>
                    <a:lumOff val="15000"/>
                  </a:schemeClr>
                </a:gs>
              </a:gsLst>
              <a:lin ang="5400000" scaled="0"/>
            </a:gradFill>
            <a:ln w="38100">
              <a:gradFill flip="none" rotWithShape="1">
                <a:gsLst>
                  <a:gs pos="0">
                    <a:schemeClr val="bg1">
                      <a:lumMod val="79000"/>
                    </a:schemeClr>
                  </a:gs>
                  <a:gs pos="100000">
                    <a:schemeClr val="bg1">
                      <a:lumMod val="87000"/>
                    </a:schemeClr>
                  </a:gs>
                  <a:gs pos="51000">
                    <a:schemeClr val="bg1">
                      <a:lumMod val="95000"/>
                    </a:schemeClr>
                  </a:gs>
                </a:gsLst>
                <a:lin ang="13500000" scaled="1"/>
                <a:tileRect/>
              </a:gradFill>
            </a:ln>
            <a:effectLst/>
            <a:scene3d>
              <a:camera prst="orthographicFront"/>
              <a:lightRig rig="threePt" dir="t"/>
            </a:scene3d>
            <a:sp3d>
              <a:bevelT w="50800" h="508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340705" y="1074057"/>
              <a:ext cx="4343400" cy="2435043"/>
            </a:xfrm>
            <a:prstGeom prst="rect">
              <a:avLst/>
            </a:prstGeom>
            <a:gradFill>
              <a:gsLst>
                <a:gs pos="0">
                  <a:schemeClr val="bg1">
                    <a:lumMod val="85000"/>
                  </a:schemeClr>
                </a:gs>
                <a:gs pos="50000">
                  <a:schemeClr val="bg1">
                    <a:lumMod val="85000"/>
                  </a:schemeClr>
                </a:gs>
                <a:gs pos="100000">
                  <a:schemeClr val="bg1">
                    <a:lumMod val="87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57299" y="3659415"/>
              <a:ext cx="6391729" cy="125410"/>
            </a:xfrm>
            <a:prstGeom prst="rect">
              <a:avLst/>
            </a:prstGeom>
            <a:gradFill flip="none" rotWithShape="1">
              <a:gsLst>
                <a:gs pos="0">
                  <a:schemeClr val="bg1">
                    <a:lumMod val="75000"/>
                  </a:schemeClr>
                </a:gs>
                <a:gs pos="63000">
                  <a:schemeClr val="bg1">
                    <a:lumMod val="9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1250950" y="3775402"/>
              <a:ext cx="6391729" cy="0"/>
            </a:xfrm>
            <a:prstGeom prst="line">
              <a:avLst/>
            </a:prstGeom>
            <a:ln w="3175">
              <a:gradFill flip="none" rotWithShape="1">
                <a:gsLst>
                  <a:gs pos="0">
                    <a:schemeClr val="bg1">
                      <a:lumMod val="65000"/>
                    </a:schemeClr>
                  </a:gs>
                  <a:gs pos="50000">
                    <a:schemeClr val="bg1">
                      <a:lumMod val="85000"/>
                    </a:schemeClr>
                  </a:gs>
                  <a:gs pos="100000">
                    <a:schemeClr val="bg1">
                      <a:lumMod val="83000"/>
                      <a:alpha val="46000"/>
                    </a:schemeClr>
                  </a:gs>
                </a:gsLst>
                <a:lin ang="10800000" scaled="1"/>
                <a:tileRect/>
              </a:gradFill>
            </a:ln>
            <a:effectLst>
              <a:outerShdw blurRad="12700" dir="5400000" algn="t" rotWithShape="0">
                <a:schemeClr val="bg1">
                  <a:lumMod val="75000"/>
                  <a:alpha val="64000"/>
                </a:schemeClr>
              </a:outerShdw>
            </a:effectLst>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7085489" y="3730171"/>
              <a:ext cx="267654" cy="36576"/>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Single Corner Rectangle 13"/>
            <p:cNvSpPr/>
            <p:nvPr/>
          </p:nvSpPr>
          <p:spPr>
            <a:xfrm rot="10800000" flipH="1">
              <a:off x="7366908" y="3659414"/>
              <a:ext cx="282121" cy="163982"/>
            </a:xfrm>
            <a:prstGeom prst="round1Rect">
              <a:avLst>
                <a:gd name="adj" fmla="val 21302"/>
              </a:avLst>
            </a:prstGeom>
            <a:gradFill>
              <a:gsLst>
                <a:gs pos="0">
                  <a:schemeClr val="bg1">
                    <a:alpha val="64000"/>
                  </a:schemeClr>
                </a:gs>
                <a:gs pos="100000">
                  <a:schemeClr val="bg1">
                    <a:lumMod val="83000"/>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Single Corner Rectangle 14"/>
            <p:cNvSpPr/>
            <p:nvPr/>
          </p:nvSpPr>
          <p:spPr>
            <a:xfrm rot="10800000">
              <a:off x="1257295" y="3659414"/>
              <a:ext cx="282121" cy="163982"/>
            </a:xfrm>
            <a:prstGeom prst="round1Rect">
              <a:avLst>
                <a:gd name="adj" fmla="val 21302"/>
              </a:avLst>
            </a:prstGeom>
            <a:gradFill>
              <a:gsLst>
                <a:gs pos="0">
                  <a:schemeClr val="bg1">
                    <a:alpha val="27000"/>
                  </a:schemeClr>
                </a:gs>
                <a:gs pos="100000">
                  <a:schemeClr val="bg1">
                    <a:lumMod val="83000"/>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rot="10800000">
              <a:off x="3931784" y="3672340"/>
              <a:ext cx="1042761" cy="67696"/>
            </a:xfrm>
            <a:prstGeom prst="round2SameRect">
              <a:avLst>
                <a:gd name="adj1" fmla="val 50000"/>
                <a:gd name="adj2" fmla="val 0"/>
              </a:avLst>
            </a:prstGeom>
            <a:gradFill flip="none" rotWithShape="1">
              <a:gsLst>
                <a:gs pos="0">
                  <a:schemeClr val="bg1">
                    <a:lumMod val="75000"/>
                  </a:schemeClr>
                </a:gs>
                <a:gs pos="50000">
                  <a:schemeClr val="bg1">
                    <a:lumMod val="95000"/>
                  </a:schemeClr>
                </a:gs>
                <a:gs pos="100000">
                  <a:schemeClr val="bg1">
                    <a:lumMod val="85000"/>
                  </a:schemeClr>
                </a:gs>
              </a:gsLst>
              <a:lin ang="10800000" scaled="1"/>
              <a:tileRect/>
            </a:gradFill>
            <a:ln>
              <a:noFill/>
            </a:ln>
            <a:effectLst>
              <a:innerShdw blurRad="254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Same Side Corner Rectangle 19"/>
            <p:cNvSpPr/>
            <p:nvPr/>
          </p:nvSpPr>
          <p:spPr>
            <a:xfrm>
              <a:off x="4592183" y="914400"/>
              <a:ext cx="2240418" cy="2757714"/>
            </a:xfrm>
            <a:custGeom>
              <a:avLst/>
              <a:gdLst>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2757714 h 2757714"/>
                <a:gd name="connsiteX7" fmla="*/ 0 w 4605211"/>
                <a:gd name="connsiteY7" fmla="*/ 161106 h 2757714"/>
                <a:gd name="connsiteX8" fmla="*/ 161106 w 4605211"/>
                <a:gd name="connsiteY8"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161106 h 2757714"/>
                <a:gd name="connsiteX7" fmla="*/ 161106 w 4605211"/>
                <a:gd name="connsiteY7"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161106 h 2757714"/>
                <a:gd name="connsiteX7" fmla="*/ 161106 w 4605211"/>
                <a:gd name="connsiteY7"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161106 w 4605211"/>
                <a:gd name="connsiteY6" fmla="*/ 0 h 2757714"/>
                <a:gd name="connsiteX0" fmla="*/ 37552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3755206 w 4605211"/>
                <a:gd name="connsiteY6" fmla="*/ 0 h 2757714"/>
                <a:gd name="connsiteX0" fmla="*/ 1735906 w 2585911"/>
                <a:gd name="connsiteY0" fmla="*/ 0 h 2757714"/>
                <a:gd name="connsiteX1" fmla="*/ 2424805 w 2585911"/>
                <a:gd name="connsiteY1" fmla="*/ 0 h 2757714"/>
                <a:gd name="connsiteX2" fmla="*/ 2585911 w 2585911"/>
                <a:gd name="connsiteY2" fmla="*/ 161106 h 2757714"/>
                <a:gd name="connsiteX3" fmla="*/ 2585911 w 2585911"/>
                <a:gd name="connsiteY3" fmla="*/ 2757714 h 2757714"/>
                <a:gd name="connsiteX4" fmla="*/ 2585911 w 2585911"/>
                <a:gd name="connsiteY4" fmla="*/ 2757714 h 2757714"/>
                <a:gd name="connsiteX5" fmla="*/ 0 w 2585911"/>
                <a:gd name="connsiteY5" fmla="*/ 2732314 h 2757714"/>
                <a:gd name="connsiteX6" fmla="*/ 1735906 w 2585911"/>
                <a:gd name="connsiteY6" fmla="*/ 0 h 2757714"/>
                <a:gd name="connsiteX0" fmla="*/ 1147198 w 1997203"/>
                <a:gd name="connsiteY0" fmla="*/ 0 h 2757714"/>
                <a:gd name="connsiteX1" fmla="*/ 1836097 w 1997203"/>
                <a:gd name="connsiteY1" fmla="*/ 0 h 2757714"/>
                <a:gd name="connsiteX2" fmla="*/ 1997203 w 1997203"/>
                <a:gd name="connsiteY2" fmla="*/ 161106 h 2757714"/>
                <a:gd name="connsiteX3" fmla="*/ 1997203 w 1997203"/>
                <a:gd name="connsiteY3" fmla="*/ 2757714 h 2757714"/>
                <a:gd name="connsiteX4" fmla="*/ 1997203 w 1997203"/>
                <a:gd name="connsiteY4" fmla="*/ 2757714 h 2757714"/>
                <a:gd name="connsiteX5" fmla="*/ 0 w 1997203"/>
                <a:gd name="connsiteY5" fmla="*/ 2732314 h 2757714"/>
                <a:gd name="connsiteX6" fmla="*/ 1147198 w 1997203"/>
                <a:gd name="connsiteY6" fmla="*/ 0 h 275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203" h="2757714">
                  <a:moveTo>
                    <a:pt x="1147198" y="0"/>
                  </a:moveTo>
                  <a:lnTo>
                    <a:pt x="1836097" y="0"/>
                  </a:lnTo>
                  <a:cubicBezTo>
                    <a:pt x="1925073" y="0"/>
                    <a:pt x="1997203" y="72130"/>
                    <a:pt x="1997203" y="161106"/>
                  </a:cubicBezTo>
                  <a:lnTo>
                    <a:pt x="1997203" y="2757714"/>
                  </a:lnTo>
                  <a:lnTo>
                    <a:pt x="1997203" y="2757714"/>
                  </a:lnTo>
                  <a:lnTo>
                    <a:pt x="0" y="2732314"/>
                  </a:lnTo>
                  <a:lnTo>
                    <a:pt x="1147198" y="0"/>
                  </a:lnTo>
                  <a:close/>
                </a:path>
              </a:pathLst>
            </a:custGeom>
            <a:gradFill flip="none" rotWithShape="1">
              <a:gsLst>
                <a:gs pos="21000">
                  <a:schemeClr val="bg1">
                    <a:alpha val="1000"/>
                  </a:schemeClr>
                </a:gs>
                <a:gs pos="100000">
                  <a:schemeClr val="bg1">
                    <a:alpha val="3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7638"/>
          <a:stretch/>
        </p:blipFill>
        <p:spPr>
          <a:xfrm>
            <a:off x="-716143" y="1974418"/>
            <a:ext cx="5966861" cy="3331713"/>
          </a:xfrm>
          <a:prstGeom prst="rect">
            <a:avLst/>
          </a:prstGeom>
        </p:spPr>
      </p:pic>
      <p:sp>
        <p:nvSpPr>
          <p:cNvPr id="19" name="Rectangle 18"/>
          <p:cNvSpPr/>
          <p:nvPr/>
        </p:nvSpPr>
        <p:spPr>
          <a:xfrm>
            <a:off x="280630" y="178609"/>
            <a:ext cx="7901345" cy="1200329"/>
          </a:xfrm>
          <a:prstGeom prst="rect">
            <a:avLst/>
          </a:prstGeom>
        </p:spPr>
        <p:txBody>
          <a:bodyPr wrap="square">
            <a:spAutoFit/>
          </a:bodyPr>
          <a:lstStyle/>
          <a:p>
            <a:r>
              <a:rPr lang="en-US" sz="2400" i="1" dirty="0">
                <a:solidFill>
                  <a:srgbClr val="1B2561"/>
                </a:solidFill>
                <a:effectLst/>
                <a:latin typeface="Segoe UI" panose="020B0502040204020203" pitchFamily="34" charset="0"/>
                <a:ea typeface="Calibri" panose="020F0502020204030204" pitchFamily="34" charset="0"/>
                <a:cs typeface="Segoe UI" panose="020B0502040204020203" pitchFamily="34" charset="0"/>
              </a:rPr>
              <a:t>So let’s recap. </a:t>
            </a:r>
          </a:p>
          <a:p>
            <a:r>
              <a:rPr lang="en-US" sz="240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In 4 simple steps, you can gain hassle-free, immediate access to working capital finance to grow your business.</a:t>
            </a:r>
          </a:p>
        </p:txBody>
      </p:sp>
      <p:sp>
        <p:nvSpPr>
          <p:cNvPr id="20" name="Rectangle 19"/>
          <p:cNvSpPr/>
          <p:nvPr/>
        </p:nvSpPr>
        <p:spPr>
          <a:xfrm>
            <a:off x="6531124" y="2250326"/>
            <a:ext cx="4429576" cy="658642"/>
          </a:xfrm>
          <a:prstGeom prst="rect">
            <a:avLst/>
          </a:prstGeom>
        </p:spPr>
        <p:txBody>
          <a:bodyPr wrap="square">
            <a:spAutoFit/>
          </a:bodyPr>
          <a:lstStyle/>
          <a:p>
            <a:pPr>
              <a:lnSpc>
                <a:spcPct val="115000"/>
              </a:lnSpc>
              <a:spcAft>
                <a:spcPts val="1000"/>
              </a:spcAft>
            </a:pPr>
            <a:r>
              <a:rPr lang="en-MY" sz="16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Check whether your distributor is empanelled with X10 Financial Services Ltd.</a:t>
            </a:r>
            <a:endParaRPr lang="en-US" sz="1600"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21" name="Rectangle 20"/>
          <p:cNvSpPr/>
          <p:nvPr/>
        </p:nvSpPr>
        <p:spPr>
          <a:xfrm>
            <a:off x="6531124" y="3036422"/>
            <a:ext cx="2782621" cy="351186"/>
          </a:xfrm>
          <a:prstGeom prst="rect">
            <a:avLst/>
          </a:prstGeom>
        </p:spPr>
        <p:txBody>
          <a:bodyPr wrap="square">
            <a:spAutoFit/>
          </a:bodyPr>
          <a:lstStyle/>
          <a:p>
            <a:pPr>
              <a:lnSpc>
                <a:spcPct val="115000"/>
              </a:lnSpc>
              <a:spcAft>
                <a:spcPts val="1000"/>
              </a:spcAft>
            </a:pPr>
            <a:r>
              <a:rPr lang="en-MY" sz="1600" dirty="0">
                <a:solidFill>
                  <a:schemeClr val="bg1"/>
                </a:solidFill>
                <a:latin typeface="Segoe UI" panose="020B0502040204020203" pitchFamily="34" charset="0"/>
                <a:ea typeface="Calibri" panose="020F0502020204030204" pitchFamily="34" charset="0"/>
                <a:cs typeface="Segoe UI" panose="020B0502040204020203" pitchFamily="34" charset="0"/>
              </a:rPr>
              <a:t>Submit your loan application</a:t>
            </a:r>
            <a:endParaRPr lang="en-US" sz="1600" dirty="0">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sp>
        <p:nvSpPr>
          <p:cNvPr id="22" name="Rectangle 21"/>
          <p:cNvSpPr/>
          <p:nvPr/>
        </p:nvSpPr>
        <p:spPr>
          <a:xfrm>
            <a:off x="6531124" y="3655987"/>
            <a:ext cx="2827505" cy="351186"/>
          </a:xfrm>
          <a:prstGeom prst="rect">
            <a:avLst/>
          </a:prstGeom>
        </p:spPr>
        <p:txBody>
          <a:bodyPr wrap="square">
            <a:spAutoFit/>
          </a:bodyPr>
          <a:lstStyle/>
          <a:p>
            <a:pPr>
              <a:lnSpc>
                <a:spcPct val="115000"/>
              </a:lnSpc>
              <a:spcAft>
                <a:spcPts val="1000"/>
              </a:spcAft>
            </a:pPr>
            <a:r>
              <a:rPr lang="en-MY" sz="1600" dirty="0">
                <a:solidFill>
                  <a:schemeClr val="bg1"/>
                </a:solidFill>
                <a:latin typeface="Segoe UI" panose="020B0502040204020203" pitchFamily="34" charset="0"/>
                <a:ea typeface="Calibri" panose="020F0502020204030204" pitchFamily="34" charset="0"/>
                <a:cs typeface="Segoe UI" panose="020B0502040204020203" pitchFamily="34" charset="0"/>
              </a:rPr>
              <a:t>Get your credit limit assigned</a:t>
            </a:r>
            <a:endParaRPr lang="en-US" sz="1600" dirty="0">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sp>
        <p:nvSpPr>
          <p:cNvPr id="23" name="Rectangle 22"/>
          <p:cNvSpPr/>
          <p:nvPr/>
        </p:nvSpPr>
        <p:spPr>
          <a:xfrm>
            <a:off x="6531124" y="4294790"/>
            <a:ext cx="3840731" cy="351186"/>
          </a:xfrm>
          <a:prstGeom prst="rect">
            <a:avLst/>
          </a:prstGeom>
        </p:spPr>
        <p:txBody>
          <a:bodyPr wrap="square">
            <a:spAutoFit/>
          </a:bodyPr>
          <a:lstStyle/>
          <a:p>
            <a:pPr>
              <a:lnSpc>
                <a:spcPct val="115000"/>
              </a:lnSpc>
              <a:spcAft>
                <a:spcPts val="1000"/>
              </a:spcAft>
            </a:pPr>
            <a:r>
              <a:rPr lang="en-MY" sz="1600" dirty="0">
                <a:solidFill>
                  <a:schemeClr val="bg1"/>
                </a:solidFill>
                <a:latin typeface="Segoe UI" panose="020B0502040204020203" pitchFamily="34" charset="0"/>
                <a:ea typeface="Calibri" panose="020F0502020204030204" pitchFamily="34" charset="0"/>
                <a:cs typeface="Segoe UI" panose="020B0502040204020203" pitchFamily="34" charset="0"/>
              </a:rPr>
              <a:t>Upload invoices for loan disbursements. </a:t>
            </a:r>
            <a:endParaRPr lang="en-US" sz="1600" dirty="0">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sp>
        <p:nvSpPr>
          <p:cNvPr id="25" name="Rectangle 24"/>
          <p:cNvSpPr/>
          <p:nvPr/>
        </p:nvSpPr>
        <p:spPr>
          <a:xfrm>
            <a:off x="6531124" y="5053117"/>
            <a:ext cx="4752070" cy="415883"/>
          </a:xfrm>
          <a:prstGeom prst="rect">
            <a:avLst/>
          </a:prstGeom>
        </p:spPr>
        <p:txBody>
          <a:bodyPr wrap="none">
            <a:spAutoFit/>
          </a:bodyPr>
          <a:lstStyle/>
          <a:p>
            <a:pPr>
              <a:lnSpc>
                <a:spcPct val="115000"/>
              </a:lnSpc>
              <a:spcAft>
                <a:spcPts val="1000"/>
              </a:spcAft>
            </a:pPr>
            <a:r>
              <a:rPr lang="en-MY" sz="2000" b="1" dirty="0">
                <a:solidFill>
                  <a:srgbClr val="1B2561"/>
                </a:solidFill>
                <a:effectLst/>
                <a:latin typeface="Segoe UI" panose="020B0502040204020203" pitchFamily="34" charset="0"/>
                <a:ea typeface="Calibri" panose="020F0502020204030204" pitchFamily="34" charset="0"/>
                <a:cs typeface="Segoe UI" panose="020B0502040204020203" pitchFamily="34" charset="0"/>
              </a:rPr>
              <a:t>WE’LL TAKE CARE OF IT FROM THERE.</a:t>
            </a:r>
            <a:endParaRPr lang="en-US" sz="2000" b="1" dirty="0">
              <a:solidFill>
                <a:srgbClr val="1B2561"/>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26" name="Rectangle 25"/>
          <p:cNvSpPr/>
          <p:nvPr/>
        </p:nvSpPr>
        <p:spPr>
          <a:xfrm>
            <a:off x="5823745" y="2339357"/>
            <a:ext cx="537327" cy="480581"/>
          </a:xfrm>
          <a:prstGeom prst="rect">
            <a:avLst/>
          </a:prstGeom>
        </p:spPr>
        <p:txBody>
          <a:bodyPr wrap="none">
            <a:spAutoFit/>
          </a:bodyPr>
          <a:lstStyle/>
          <a:p>
            <a:pPr>
              <a:lnSpc>
                <a:spcPct val="115000"/>
              </a:lnSpc>
              <a:spcAft>
                <a:spcPts val="1000"/>
              </a:spcAft>
            </a:pPr>
            <a:r>
              <a:rPr lang="en-MY" sz="2400" b="1" dirty="0">
                <a:solidFill>
                  <a:schemeClr val="bg1">
                    <a:lumMod val="75000"/>
                  </a:schemeClr>
                </a:solidFill>
                <a:effectLst/>
                <a:latin typeface="Segoe UI" panose="020B0502040204020203" pitchFamily="34" charset="0"/>
                <a:ea typeface="Calibri" panose="020F0502020204030204" pitchFamily="34" charset="0"/>
                <a:cs typeface="Segoe UI" panose="020B0502040204020203" pitchFamily="34" charset="0"/>
              </a:rPr>
              <a:t>01</a:t>
            </a:r>
            <a:endParaRPr lang="en-US" sz="2400" b="1" dirty="0">
              <a:solidFill>
                <a:schemeClr val="bg1">
                  <a:lumMod val="75000"/>
                </a:schemeClr>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27" name="Rectangle 26"/>
          <p:cNvSpPr/>
          <p:nvPr/>
        </p:nvSpPr>
        <p:spPr>
          <a:xfrm>
            <a:off x="5823745" y="2968401"/>
            <a:ext cx="537327" cy="480581"/>
          </a:xfrm>
          <a:prstGeom prst="rect">
            <a:avLst/>
          </a:prstGeom>
        </p:spPr>
        <p:txBody>
          <a:bodyPr wrap="none">
            <a:spAutoFit/>
          </a:bodyPr>
          <a:lstStyle/>
          <a:p>
            <a:pPr>
              <a:lnSpc>
                <a:spcPct val="115000"/>
              </a:lnSpc>
              <a:spcAft>
                <a:spcPts val="1000"/>
              </a:spcAft>
            </a:pPr>
            <a:r>
              <a:rPr lang="en-MY" sz="2400" b="1" dirty="0">
                <a:solidFill>
                  <a:schemeClr val="bg1">
                    <a:lumMod val="75000"/>
                  </a:schemeClr>
                </a:solidFill>
                <a:effectLst/>
                <a:latin typeface="Segoe UI" panose="020B0502040204020203" pitchFamily="34" charset="0"/>
                <a:ea typeface="Calibri" panose="020F0502020204030204" pitchFamily="34" charset="0"/>
                <a:cs typeface="Segoe UI" panose="020B0502040204020203" pitchFamily="34" charset="0"/>
              </a:rPr>
              <a:t>02</a:t>
            </a:r>
            <a:endParaRPr lang="en-US" sz="2400" b="1" dirty="0">
              <a:solidFill>
                <a:schemeClr val="bg1">
                  <a:lumMod val="75000"/>
                </a:schemeClr>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28" name="Rectangle 27"/>
          <p:cNvSpPr/>
          <p:nvPr/>
        </p:nvSpPr>
        <p:spPr>
          <a:xfrm>
            <a:off x="5823745" y="3597445"/>
            <a:ext cx="537327" cy="480581"/>
          </a:xfrm>
          <a:prstGeom prst="rect">
            <a:avLst/>
          </a:prstGeom>
        </p:spPr>
        <p:txBody>
          <a:bodyPr wrap="none">
            <a:spAutoFit/>
          </a:bodyPr>
          <a:lstStyle/>
          <a:p>
            <a:pPr>
              <a:lnSpc>
                <a:spcPct val="115000"/>
              </a:lnSpc>
              <a:spcAft>
                <a:spcPts val="1000"/>
              </a:spcAft>
            </a:pPr>
            <a:r>
              <a:rPr lang="en-MY" sz="2400" b="1" dirty="0">
                <a:solidFill>
                  <a:schemeClr val="bg1">
                    <a:lumMod val="75000"/>
                  </a:schemeClr>
                </a:solidFill>
                <a:effectLst/>
                <a:latin typeface="Segoe UI" panose="020B0502040204020203" pitchFamily="34" charset="0"/>
                <a:ea typeface="Calibri" panose="020F0502020204030204" pitchFamily="34" charset="0"/>
                <a:cs typeface="Segoe UI" panose="020B0502040204020203" pitchFamily="34" charset="0"/>
              </a:rPr>
              <a:t>03</a:t>
            </a:r>
            <a:endParaRPr lang="en-US" sz="2400" b="1" dirty="0">
              <a:solidFill>
                <a:schemeClr val="bg1">
                  <a:lumMod val="75000"/>
                </a:schemeClr>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29" name="Rectangle 28"/>
          <p:cNvSpPr/>
          <p:nvPr/>
        </p:nvSpPr>
        <p:spPr>
          <a:xfrm>
            <a:off x="5823745" y="4226490"/>
            <a:ext cx="537327" cy="480581"/>
          </a:xfrm>
          <a:prstGeom prst="rect">
            <a:avLst/>
          </a:prstGeom>
        </p:spPr>
        <p:txBody>
          <a:bodyPr wrap="none">
            <a:spAutoFit/>
          </a:bodyPr>
          <a:lstStyle/>
          <a:p>
            <a:pPr>
              <a:lnSpc>
                <a:spcPct val="115000"/>
              </a:lnSpc>
              <a:spcAft>
                <a:spcPts val="1000"/>
              </a:spcAft>
            </a:pPr>
            <a:r>
              <a:rPr lang="en-MY" sz="2400" b="1" dirty="0">
                <a:solidFill>
                  <a:schemeClr val="bg1">
                    <a:lumMod val="75000"/>
                  </a:schemeClr>
                </a:solidFill>
                <a:effectLst/>
                <a:latin typeface="Segoe UI" panose="020B0502040204020203" pitchFamily="34" charset="0"/>
                <a:ea typeface="Calibri" panose="020F0502020204030204" pitchFamily="34" charset="0"/>
                <a:cs typeface="Segoe UI" panose="020B0502040204020203" pitchFamily="34" charset="0"/>
              </a:rPr>
              <a:t>04</a:t>
            </a:r>
            <a:endParaRPr lang="en-US" sz="2400" b="1" dirty="0">
              <a:solidFill>
                <a:schemeClr val="bg1">
                  <a:lumMod val="75000"/>
                </a:schemeClr>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2" name="Slide Number Placeholder 1"/>
          <p:cNvSpPr>
            <a:spLocks noGrp="1"/>
          </p:cNvSpPr>
          <p:nvPr>
            <p:ph type="sldNum" sz="quarter" idx="12"/>
          </p:nvPr>
        </p:nvSpPr>
        <p:spPr/>
        <p:txBody>
          <a:bodyPr/>
          <a:lstStyle/>
          <a:p>
            <a:fld id="{30F54AED-C47A-4E4B-91E2-AEC3D202C3F6}" type="slidenum">
              <a:rPr lang="en-US" smtClean="0"/>
              <a:t>10</a:t>
            </a:fld>
            <a:endParaRPr lang="en-US"/>
          </a:p>
        </p:txBody>
      </p:sp>
    </p:spTree>
    <p:extLst>
      <p:ext uri="{BB962C8B-B14F-4D97-AF65-F5344CB8AC3E}">
        <p14:creationId xmlns:p14="http://schemas.microsoft.com/office/powerpoint/2010/main" val="67210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p:bldP spid="21" grpId="0"/>
      <p:bldP spid="22" grpId="0"/>
      <p:bldP spid="23"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15873"/>
          <a:stretch/>
        </p:blipFill>
        <p:spPr>
          <a:xfrm>
            <a:off x="0" y="0"/>
            <a:ext cx="12192000" cy="6858000"/>
          </a:xfrm>
          <a:prstGeom prst="rect">
            <a:avLst/>
          </a:prstGeom>
        </p:spPr>
      </p:pic>
      <p:sp>
        <p:nvSpPr>
          <p:cNvPr id="11" name="Rectangle 10"/>
          <p:cNvSpPr/>
          <p:nvPr/>
        </p:nvSpPr>
        <p:spPr>
          <a:xfrm>
            <a:off x="0" y="0"/>
            <a:ext cx="12192000" cy="68580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76574" y="1809750"/>
            <a:ext cx="6038850" cy="4352925"/>
          </a:xfrm>
          <a:prstGeom prst="rect">
            <a:avLst/>
          </a:prstGeom>
          <a:solidFill>
            <a:srgbClr val="1B2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638550" y="2619684"/>
            <a:ext cx="4914900" cy="1366528"/>
          </a:xfrm>
          <a:prstGeom prst="rect">
            <a:avLst/>
          </a:prstGeom>
        </p:spPr>
        <p:txBody>
          <a:bodyPr wrap="square">
            <a:spAutoFit/>
          </a:bodyPr>
          <a:lstStyle/>
          <a:p>
            <a:pPr algn="ctr">
              <a:lnSpc>
                <a:spcPct val="115000"/>
              </a:lnSpc>
              <a:spcAft>
                <a:spcPts val="1000"/>
              </a:spcAft>
            </a:pPr>
            <a:r>
              <a:rPr lang="en-MY"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At X10 Financial Services, we’ve got your back. Let us help you to manage your investment needs so you can work towards your goals with confidence.</a:t>
            </a:r>
            <a:endParaRPr lang="en-US"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8" name="L-Shape 7"/>
          <p:cNvSpPr/>
          <p:nvPr/>
        </p:nvSpPr>
        <p:spPr>
          <a:xfrm rot="5400000">
            <a:off x="2919410" y="1671623"/>
            <a:ext cx="276253" cy="276253"/>
          </a:xfrm>
          <a:prstGeom prst="corner">
            <a:avLst>
              <a:gd name="adj1" fmla="val 8696"/>
              <a:gd name="adj2" fmla="val 8696"/>
            </a:avLst>
          </a:prstGeom>
          <a:solidFill>
            <a:srgbClr val="1B2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Shape 8"/>
          <p:cNvSpPr/>
          <p:nvPr/>
        </p:nvSpPr>
        <p:spPr>
          <a:xfrm rot="16200000">
            <a:off x="8996335" y="6024548"/>
            <a:ext cx="276253" cy="276253"/>
          </a:xfrm>
          <a:prstGeom prst="corner">
            <a:avLst>
              <a:gd name="adj1" fmla="val 8696"/>
              <a:gd name="adj2" fmla="val 8696"/>
            </a:avLst>
          </a:prstGeom>
          <a:solidFill>
            <a:srgbClr val="1B2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1608" y="679189"/>
            <a:ext cx="1506929" cy="707665"/>
          </a:xfrm>
          <a:prstGeom prst="rect">
            <a:avLst/>
          </a:prstGeom>
        </p:spPr>
      </p:pic>
      <p:grpSp>
        <p:nvGrpSpPr>
          <p:cNvPr id="2" name="Group 1"/>
          <p:cNvGrpSpPr/>
          <p:nvPr/>
        </p:nvGrpSpPr>
        <p:grpSpPr>
          <a:xfrm>
            <a:off x="3704734" y="4200532"/>
            <a:ext cx="4769963" cy="1514460"/>
            <a:chOff x="3704734" y="4200532"/>
            <a:chExt cx="4769963" cy="1514460"/>
          </a:xfrm>
        </p:grpSpPr>
        <p:sp>
          <p:nvSpPr>
            <p:cNvPr id="5" name="Rounded Rectangle 4"/>
            <p:cNvSpPr/>
            <p:nvPr/>
          </p:nvSpPr>
          <p:spPr>
            <a:xfrm>
              <a:off x="3881437" y="4352925"/>
              <a:ext cx="4429125" cy="1209675"/>
            </a:xfrm>
            <a:prstGeom prst="roundRect">
              <a:avLst>
                <a:gd name="adj" fmla="val 10368"/>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384410" y="4593047"/>
              <a:ext cx="3423180" cy="729430"/>
            </a:xfrm>
            <a:prstGeom prst="rect">
              <a:avLst/>
            </a:prstGeom>
          </p:spPr>
          <p:txBody>
            <a:bodyPr wrap="square">
              <a:spAutoFit/>
            </a:bodyPr>
            <a:lstStyle/>
            <a:p>
              <a:pPr algn="ctr">
                <a:lnSpc>
                  <a:spcPct val="115000"/>
                </a:lnSpc>
                <a:spcAft>
                  <a:spcPts val="1000"/>
                </a:spcAft>
              </a:pPr>
              <a:r>
                <a:rPr lang="en-MY"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DO 10 X BUSINESS WITH X10 DISTRIBUTION NETWORK.</a:t>
              </a:r>
              <a:endParaRPr lang="en-US"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13" name="Rounded Rectangle 12"/>
            <p:cNvSpPr/>
            <p:nvPr/>
          </p:nvSpPr>
          <p:spPr>
            <a:xfrm>
              <a:off x="3704734" y="4200532"/>
              <a:ext cx="4769963" cy="1514460"/>
            </a:xfrm>
            <a:prstGeom prst="roundRect">
              <a:avLst>
                <a:gd name="adj" fmla="val 10368"/>
              </a:avLst>
            </a:prstGeom>
            <a:noFill/>
            <a:ln w="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Slide Number Placeholder 6"/>
          <p:cNvSpPr>
            <a:spLocks noGrp="1"/>
          </p:cNvSpPr>
          <p:nvPr>
            <p:ph type="sldNum" sz="quarter" idx="12"/>
          </p:nvPr>
        </p:nvSpPr>
        <p:spPr/>
        <p:txBody>
          <a:bodyPr/>
          <a:lstStyle/>
          <a:p>
            <a:fld id="{30F54AED-C47A-4E4B-91E2-AEC3D202C3F6}" type="slidenum">
              <a:rPr lang="en-US" smtClean="0"/>
              <a:t>11</a:t>
            </a:fld>
            <a:endParaRPr lang="en-US"/>
          </a:p>
        </p:txBody>
      </p:sp>
    </p:spTree>
    <p:extLst>
      <p:ext uri="{BB962C8B-B14F-4D97-AF65-F5344CB8AC3E}">
        <p14:creationId xmlns:p14="http://schemas.microsoft.com/office/powerpoint/2010/main" val="262506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1776" b="3848"/>
          <a:stretch/>
        </p:blipFill>
        <p:spPr>
          <a:xfrm>
            <a:off x="0" y="0"/>
            <a:ext cx="12192000" cy="6858000"/>
          </a:xfrm>
          <a:prstGeom prst="rect">
            <a:avLst/>
          </a:prstGeom>
        </p:spPr>
      </p:pic>
      <p:sp>
        <p:nvSpPr>
          <p:cNvPr id="15" name="Rectangle 14"/>
          <p:cNvSpPr/>
          <p:nvPr/>
        </p:nvSpPr>
        <p:spPr>
          <a:xfrm>
            <a:off x="0" y="3429000"/>
            <a:ext cx="12192000" cy="342900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422777" y="1183342"/>
            <a:ext cx="3370730" cy="4491744"/>
          </a:xfrm>
          <a:prstGeom prst="rect">
            <a:avLst/>
          </a:prstGeom>
          <a:solidFill>
            <a:srgbClr val="1B2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830929" y="2361840"/>
            <a:ext cx="2729494" cy="2003625"/>
          </a:xfrm>
          <a:prstGeom prst="rect">
            <a:avLst/>
          </a:prstGeom>
        </p:spPr>
        <p:txBody>
          <a:bodyPr wrap="square">
            <a:spAutoFit/>
          </a:bodyPr>
          <a:lstStyle/>
          <a:p>
            <a:pPr>
              <a:lnSpc>
                <a:spcPct val="115000"/>
              </a:lnSpc>
              <a:spcAft>
                <a:spcPts val="1000"/>
              </a:spcAft>
            </a:pPr>
            <a:r>
              <a:rPr lang="en-MY"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He’s out of resources from the previous loan, and getting another bank loan approved will prove difficult, if not impossible. </a:t>
            </a:r>
            <a:endParaRPr lang="en-US"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5" name="Rectangle 4"/>
          <p:cNvSpPr/>
          <p:nvPr/>
        </p:nvSpPr>
        <p:spPr>
          <a:xfrm>
            <a:off x="873691" y="4002742"/>
            <a:ext cx="6108694" cy="1791260"/>
          </a:xfrm>
          <a:prstGeom prst="rect">
            <a:avLst/>
          </a:prstGeom>
        </p:spPr>
        <p:txBody>
          <a:bodyPr wrap="square">
            <a:spAutoFit/>
          </a:bodyPr>
          <a:lstStyle/>
          <a:p>
            <a:pPr>
              <a:lnSpc>
                <a:spcPct val="115000"/>
              </a:lnSpc>
              <a:spcAft>
                <a:spcPts val="1000"/>
              </a:spcAft>
            </a:pPr>
            <a:r>
              <a:rPr lang="en-MY" sz="1600" dirty="0">
                <a:solidFill>
                  <a:schemeClr val="tx1">
                    <a:lumMod val="75000"/>
                    <a:lumOff val="25000"/>
                  </a:schemeClr>
                </a:solidFill>
                <a:effectLst/>
                <a:latin typeface="Segoe UI" panose="020B0502040204020203" pitchFamily="34" charset="0"/>
                <a:ea typeface="Verdana" panose="020B0604030504040204" pitchFamily="34" charset="0"/>
                <a:cs typeface="Segoe UI" panose="020B0502040204020203" pitchFamily="34" charset="0"/>
              </a:rPr>
              <a:t>Meet Rahul. Rahul is a well-educated businessman trying to make an honest living in the world of IT Distribution. Recently, he took out a bank loan to finance his working capital, which involved providing collateral and a seemingly endless pile of paperwork. Then he received another offer – a golden opportunity to become the IT supplier for a multi-branch hospital chain. </a:t>
            </a:r>
            <a:endParaRPr lang="en-US" sz="1600" dirty="0">
              <a:solidFill>
                <a:schemeClr val="tx1">
                  <a:lumMod val="75000"/>
                  <a:lumOff val="25000"/>
                </a:schemeClr>
              </a:solidFill>
              <a:effectLst/>
              <a:latin typeface="Segoe UI" panose="020B0502040204020203" pitchFamily="34" charset="0"/>
              <a:ea typeface="Verdana" panose="020B0604030504040204" pitchFamily="34" charset="0"/>
              <a:cs typeface="Segoe UI" panose="020B0502040204020203"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1587" y="6324079"/>
            <a:ext cx="707091" cy="332055"/>
          </a:xfrm>
          <a:prstGeom prst="rect">
            <a:avLst/>
          </a:prstGeom>
        </p:spPr>
      </p:pic>
      <p:sp>
        <p:nvSpPr>
          <p:cNvPr id="8" name="Rectangle 7"/>
          <p:cNvSpPr/>
          <p:nvPr/>
        </p:nvSpPr>
        <p:spPr>
          <a:xfrm>
            <a:off x="7833590" y="1765455"/>
            <a:ext cx="1923283" cy="369332"/>
          </a:xfrm>
          <a:prstGeom prst="rect">
            <a:avLst/>
          </a:prstGeom>
        </p:spPr>
        <p:txBody>
          <a:bodyPr wrap="none">
            <a:spAutoFit/>
          </a:bodyPr>
          <a:lstStyle/>
          <a:p>
            <a:r>
              <a:rPr lang="en-MY"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THE PROBLEM? </a:t>
            </a:r>
            <a:endParaRPr lang="en-US" dirty="0">
              <a:solidFill>
                <a:schemeClr val="bg1"/>
              </a:solidFill>
            </a:endParaRPr>
          </a:p>
        </p:txBody>
      </p:sp>
      <p:sp>
        <p:nvSpPr>
          <p:cNvPr id="9" name="Rounded Rectangle 8"/>
          <p:cNvSpPr/>
          <p:nvPr/>
        </p:nvSpPr>
        <p:spPr>
          <a:xfrm>
            <a:off x="7936717" y="4736598"/>
            <a:ext cx="1771135" cy="376273"/>
          </a:xfrm>
          <a:prstGeom prst="roundRect">
            <a:avLst/>
          </a:prstGeom>
          <a:solidFill>
            <a:srgbClr val="767676"/>
          </a:solidFill>
        </p:spPr>
        <p:txBody>
          <a:bodyPr wrap="none">
            <a:spAutoFit/>
          </a:bodyPr>
          <a:lstStyle/>
          <a:p>
            <a:pPr algn="ctr">
              <a:lnSpc>
                <a:spcPct val="115000"/>
              </a:lnSpc>
              <a:spcAft>
                <a:spcPts val="1000"/>
              </a:spcAft>
            </a:pPr>
            <a:r>
              <a:rPr lang="en-MY" sz="1400">
                <a:solidFill>
                  <a:schemeClr val="bg1"/>
                </a:solidFill>
                <a:effectLst/>
                <a:latin typeface="Segoe UI" panose="020B0502040204020203" pitchFamily="34" charset="0"/>
                <a:ea typeface="Calibri" panose="020F0502020204030204" pitchFamily="34" charset="0"/>
                <a:cs typeface="Segoe UI" panose="020B0502040204020203" pitchFamily="34" charset="0"/>
              </a:rPr>
              <a:t>SOUND </a:t>
            </a:r>
            <a:r>
              <a:rPr lang="en-MY" sz="14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FAMILIAR? </a:t>
            </a:r>
            <a:endParaRPr lang="en-US" sz="1400"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12" name="L-Shape 11"/>
          <p:cNvSpPr/>
          <p:nvPr/>
        </p:nvSpPr>
        <p:spPr>
          <a:xfrm rot="5400000">
            <a:off x="7284650" y="1045215"/>
            <a:ext cx="276253" cy="276253"/>
          </a:xfrm>
          <a:prstGeom prst="corner">
            <a:avLst>
              <a:gd name="adj1" fmla="val 8696"/>
              <a:gd name="adj2" fmla="val 8696"/>
            </a:avLst>
          </a:prstGeom>
          <a:solidFill>
            <a:srgbClr val="1B2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Shape 12"/>
          <p:cNvSpPr/>
          <p:nvPr/>
        </p:nvSpPr>
        <p:spPr>
          <a:xfrm rot="16200000">
            <a:off x="10643851" y="5517749"/>
            <a:ext cx="276253" cy="276253"/>
          </a:xfrm>
          <a:prstGeom prst="corner">
            <a:avLst>
              <a:gd name="adj1" fmla="val 8696"/>
              <a:gd name="adj2" fmla="val 8696"/>
            </a:avLst>
          </a:prstGeom>
          <a:solidFill>
            <a:srgbClr val="1B2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73691" y="3142102"/>
            <a:ext cx="573742" cy="573742"/>
          </a:xfrm>
          <a:prstGeom prst="ellipse">
            <a:avLst/>
          </a:prstGeom>
          <a:solidFill>
            <a:srgbClr val="1B2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5400000">
            <a:off x="1061006" y="3322618"/>
            <a:ext cx="246743" cy="212709"/>
          </a:xfrm>
          <a:prstGeom prst="triangle">
            <a:avLst/>
          </a:prstGeom>
          <a:solidFill>
            <a:srgbClr val="24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447433" y="6490106"/>
            <a:ext cx="934607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021975" y="6367744"/>
            <a:ext cx="222955" cy="222955"/>
            <a:chOff x="2184331" y="4385811"/>
            <a:chExt cx="573742" cy="573742"/>
          </a:xfrm>
        </p:grpSpPr>
        <p:sp>
          <p:nvSpPr>
            <p:cNvPr id="21" name="Oval 20"/>
            <p:cNvSpPr/>
            <p:nvPr/>
          </p:nvSpPr>
          <p:spPr>
            <a:xfrm>
              <a:off x="2184331" y="4385811"/>
              <a:ext cx="573742" cy="57374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5400000">
              <a:off x="2371646" y="4566327"/>
              <a:ext cx="246743" cy="21270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rot="10800000">
            <a:off x="395698" y="6367743"/>
            <a:ext cx="222955" cy="222955"/>
            <a:chOff x="2184331" y="4385811"/>
            <a:chExt cx="573742" cy="573742"/>
          </a:xfrm>
        </p:grpSpPr>
        <p:sp>
          <p:nvSpPr>
            <p:cNvPr id="26" name="Oval 25"/>
            <p:cNvSpPr/>
            <p:nvPr/>
          </p:nvSpPr>
          <p:spPr>
            <a:xfrm>
              <a:off x="2184331" y="4385811"/>
              <a:ext cx="573742" cy="57374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rot="5400000">
              <a:off x="2371646" y="4566327"/>
              <a:ext cx="246743" cy="21270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0" y="-563495"/>
            <a:ext cx="6096000" cy="430887"/>
          </a:xfrm>
          <a:prstGeom prst="rect">
            <a:avLst/>
          </a:prstGeom>
        </p:spPr>
        <p:txBody>
          <a:bodyPr>
            <a:spAutoFit/>
          </a:bodyPr>
          <a:lstStyle/>
          <a:p>
            <a:r>
              <a:rPr lang="en-US" sz="1100" dirty="0"/>
              <a:t>http://www.shutterstock.com/pic-294618722/stock-photo-businessman-looking-at-a-graph-on-his-computer.html?src=aOnjMeERFawM8TdChg8vZA-1-4</a:t>
            </a:r>
          </a:p>
        </p:txBody>
      </p:sp>
      <p:sp>
        <p:nvSpPr>
          <p:cNvPr id="3" name="Slide Number Placeholder 2"/>
          <p:cNvSpPr>
            <a:spLocks noGrp="1"/>
          </p:cNvSpPr>
          <p:nvPr>
            <p:ph type="sldNum" sz="quarter" idx="12"/>
          </p:nvPr>
        </p:nvSpPr>
        <p:spPr/>
        <p:txBody>
          <a:bodyPr/>
          <a:lstStyle/>
          <a:p>
            <a:fld id="{30F54AED-C47A-4E4B-91E2-AEC3D202C3F6}" type="slidenum">
              <a:rPr lang="en-US" smtClean="0"/>
              <a:pPr/>
              <a:t>2</a:t>
            </a:fld>
            <a:endParaRPr lang="en-US"/>
          </a:p>
        </p:txBody>
      </p:sp>
    </p:spTree>
    <p:extLst>
      <p:ext uri="{BB962C8B-B14F-4D97-AF65-F5344CB8AC3E}">
        <p14:creationId xmlns:p14="http://schemas.microsoft.com/office/powerpoint/2010/main" val="411379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t="15873"/>
          <a:stretch/>
        </p:blipFill>
        <p:spPr>
          <a:xfrm>
            <a:off x="0" y="0"/>
            <a:ext cx="12192000" cy="6858000"/>
          </a:xfrm>
          <a:prstGeom prst="rect">
            <a:avLst/>
          </a:prstGeom>
        </p:spPr>
      </p:pic>
      <p:sp>
        <p:nvSpPr>
          <p:cNvPr id="14" name="Rectangle 13"/>
          <p:cNvSpPr/>
          <p:nvPr/>
        </p:nvSpPr>
        <p:spPr>
          <a:xfrm>
            <a:off x="0" y="0"/>
            <a:ext cx="12192000" cy="68580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0" y="1809067"/>
            <a:ext cx="6096000" cy="3956733"/>
          </a:xfrm>
          <a:prstGeom prst="rect">
            <a:avLst/>
          </a:prstGeom>
          <a:solidFill>
            <a:srgbClr val="1B2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14911" y="3352800"/>
            <a:ext cx="4149790" cy="1938992"/>
          </a:xfrm>
          <a:prstGeom prst="rect">
            <a:avLst/>
          </a:prstGeom>
        </p:spPr>
        <p:txBody>
          <a:bodyPr wrap="square">
            <a:spAutoFit/>
          </a:bodyPr>
          <a:lstStyle/>
          <a:p>
            <a:r>
              <a:rPr lang="en-MY" sz="2400" b="1"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Well, with X10 Financial Services, you can choose to seize growth opportunities instead of letting them pass you by. </a:t>
            </a:r>
            <a:endParaRPr lang="en-US" sz="2400" b="1"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6" name="Rectangle 5"/>
          <p:cNvSpPr/>
          <p:nvPr/>
        </p:nvSpPr>
        <p:spPr>
          <a:xfrm>
            <a:off x="6998206" y="742595"/>
            <a:ext cx="2029530" cy="400110"/>
          </a:xfrm>
          <a:prstGeom prst="rect">
            <a:avLst/>
          </a:prstGeom>
        </p:spPr>
        <p:txBody>
          <a:bodyPr wrap="none">
            <a:spAutoFit/>
          </a:bodyPr>
          <a:lstStyle/>
          <a:p>
            <a:r>
              <a:rPr lang="en-MY" sz="200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Our niche area? </a:t>
            </a:r>
            <a:endParaRPr lang="en-US" sz="20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7" name="Rectangle 6"/>
          <p:cNvSpPr/>
          <p:nvPr/>
        </p:nvSpPr>
        <p:spPr>
          <a:xfrm>
            <a:off x="6998206" y="1114798"/>
            <a:ext cx="2871299" cy="480581"/>
          </a:xfrm>
          <a:prstGeom prst="rect">
            <a:avLst/>
          </a:prstGeom>
        </p:spPr>
        <p:txBody>
          <a:bodyPr wrap="none">
            <a:spAutoFit/>
          </a:bodyPr>
          <a:lstStyle/>
          <a:p>
            <a:pPr>
              <a:lnSpc>
                <a:spcPct val="115000"/>
              </a:lnSpc>
              <a:spcAft>
                <a:spcPts val="1000"/>
              </a:spcAft>
            </a:pPr>
            <a:r>
              <a:rPr lang="en-MY" sz="2400" b="1" dirty="0">
                <a:solidFill>
                  <a:srgbClr val="1B2561"/>
                </a:solidFill>
                <a:effectLst/>
                <a:latin typeface="Segoe UI" panose="020B0502040204020203" pitchFamily="34" charset="0"/>
                <a:ea typeface="Calibri" panose="020F0502020204030204" pitchFamily="34" charset="0"/>
                <a:cs typeface="Segoe UI" panose="020B0502040204020203" pitchFamily="34" charset="0"/>
              </a:rPr>
              <a:t>IT DISTRIBUTION. </a:t>
            </a:r>
            <a:endParaRPr lang="en-US" sz="2400" b="1" dirty="0">
              <a:solidFill>
                <a:srgbClr val="1B2561"/>
              </a:solidFill>
              <a:effectLst/>
              <a:latin typeface="Segoe UI" panose="020B0502040204020203" pitchFamily="34" charset="0"/>
              <a:ea typeface="Calibri" panose="020F0502020204030204" pitchFamily="34" charset="0"/>
              <a:cs typeface="Segoe UI" panose="020B05020402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7311" y="1809067"/>
            <a:ext cx="2463768" cy="1157003"/>
          </a:xfrm>
          <a:prstGeom prst="rect">
            <a:avLst/>
          </a:prstGeom>
        </p:spPr>
      </p:pic>
      <p:sp>
        <p:nvSpPr>
          <p:cNvPr id="9" name="Rectangle 8"/>
          <p:cNvSpPr/>
          <p:nvPr/>
        </p:nvSpPr>
        <p:spPr>
          <a:xfrm>
            <a:off x="6998207" y="2356272"/>
            <a:ext cx="4419094" cy="2862322"/>
          </a:xfrm>
          <a:prstGeom prst="rect">
            <a:avLst/>
          </a:prstGeom>
        </p:spPr>
        <p:txBody>
          <a:bodyPr wrap="square">
            <a:spAutoFit/>
          </a:bodyPr>
          <a:lstStyle/>
          <a:p>
            <a:r>
              <a:rPr lang="en-MY" sz="20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Our very specific clientele ensures that we know the business inside and out – challenges, dilemmas and all. We offer channel partners in various supply chains </a:t>
            </a:r>
            <a:r>
              <a:rPr lang="en-MY" sz="20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quick and easy access to financing programs</a:t>
            </a:r>
            <a:r>
              <a:rPr lang="en-MY" sz="20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r>
              <a:rPr lang="en-MY" sz="20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and</a:t>
            </a:r>
            <a:r>
              <a:rPr lang="en-MY" sz="20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r>
              <a:rPr lang="en-MY" sz="20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options including</a:t>
            </a:r>
            <a:r>
              <a:rPr lang="en-MY" sz="20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r>
              <a:rPr lang="en-MY" sz="20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working capital loans</a:t>
            </a:r>
            <a:r>
              <a:rPr lang="en-MY" sz="20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r>
              <a:rPr lang="en-MY" sz="20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extended net terms</a:t>
            </a:r>
            <a:r>
              <a:rPr lang="en-MY" sz="20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r>
              <a:rPr lang="en-MY" sz="20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and</a:t>
            </a:r>
            <a:r>
              <a:rPr lang="en-MY" sz="20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r>
              <a:rPr lang="en-MY" sz="20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accounts receivable schemes</a:t>
            </a:r>
            <a:endParaRPr lang="en-US" sz="2000" dirty="0">
              <a:solidFill>
                <a:schemeClr val="bg1"/>
              </a:solidFill>
              <a:latin typeface="Segoe UI" panose="020B0502040204020203" pitchFamily="34" charset="0"/>
              <a:cs typeface="Segoe UI" panose="020B0502040204020203" pitchFamily="34" charset="0"/>
            </a:endParaRPr>
          </a:p>
        </p:txBody>
      </p:sp>
      <p:cxnSp>
        <p:nvCxnSpPr>
          <p:cNvPr id="12" name="Straight Connector 11"/>
          <p:cNvCxnSpPr/>
          <p:nvPr/>
        </p:nvCxnSpPr>
        <p:spPr>
          <a:xfrm>
            <a:off x="6096000" y="584200"/>
            <a:ext cx="0" cy="5461000"/>
          </a:xfrm>
          <a:prstGeom prst="line">
            <a:avLst/>
          </a:prstGeom>
          <a:ln w="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1587" y="6324079"/>
            <a:ext cx="707091" cy="332055"/>
          </a:xfrm>
          <a:prstGeom prst="rect">
            <a:avLst/>
          </a:prstGeom>
        </p:spPr>
      </p:pic>
      <p:cxnSp>
        <p:nvCxnSpPr>
          <p:cNvPr id="16" name="Straight Connector 15"/>
          <p:cNvCxnSpPr/>
          <p:nvPr/>
        </p:nvCxnSpPr>
        <p:spPr>
          <a:xfrm>
            <a:off x="1447433" y="6490106"/>
            <a:ext cx="934607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19127" y="6346684"/>
            <a:ext cx="558896" cy="262188"/>
          </a:xfrm>
          <a:prstGeom prst="rect">
            <a:avLst/>
          </a:prstGeom>
        </p:spPr>
        <p:txBody>
          <a:bodyPr wrap="square">
            <a:spAutoFit/>
          </a:bodyPr>
          <a:lstStyle/>
          <a:p>
            <a:pPr algn="ctr">
              <a:lnSpc>
                <a:spcPct val="115000"/>
              </a:lnSpc>
              <a:spcAft>
                <a:spcPts val="1000"/>
              </a:spcAft>
            </a:pPr>
            <a:r>
              <a:rPr lang="en-MY" sz="105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3</a:t>
            </a:r>
            <a:endParaRPr lang="en-US" sz="105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p:txBody>
      </p:sp>
      <p:grpSp>
        <p:nvGrpSpPr>
          <p:cNvPr id="18" name="Group 17"/>
          <p:cNvGrpSpPr/>
          <p:nvPr/>
        </p:nvGrpSpPr>
        <p:grpSpPr>
          <a:xfrm>
            <a:off x="1021975" y="6367744"/>
            <a:ext cx="222955" cy="222955"/>
            <a:chOff x="2184331" y="4385811"/>
            <a:chExt cx="573742" cy="573742"/>
          </a:xfrm>
        </p:grpSpPr>
        <p:sp>
          <p:nvSpPr>
            <p:cNvPr id="19" name="Oval 18"/>
            <p:cNvSpPr/>
            <p:nvPr/>
          </p:nvSpPr>
          <p:spPr>
            <a:xfrm>
              <a:off x="2184331" y="4385811"/>
              <a:ext cx="573742" cy="57374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5400000">
              <a:off x="2371646" y="4566327"/>
              <a:ext cx="246743" cy="21270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rot="10800000">
            <a:off x="395698" y="6367743"/>
            <a:ext cx="222955" cy="222955"/>
            <a:chOff x="2184331" y="4385811"/>
            <a:chExt cx="573742" cy="573742"/>
          </a:xfrm>
        </p:grpSpPr>
        <p:sp>
          <p:nvSpPr>
            <p:cNvPr id="22" name="Oval 21"/>
            <p:cNvSpPr/>
            <p:nvPr/>
          </p:nvSpPr>
          <p:spPr>
            <a:xfrm>
              <a:off x="2184331" y="4385811"/>
              <a:ext cx="573742" cy="57374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rot="5400000">
              <a:off x="2371646" y="4566327"/>
              <a:ext cx="246743" cy="21270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6257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62167711"/>
              </p:ext>
            </p:extLst>
          </p:nvPr>
        </p:nvGraphicFramePr>
        <p:xfrm>
          <a:off x="6477990" y="2714625"/>
          <a:ext cx="4844808" cy="3009705"/>
        </p:xfrm>
        <a:graphic>
          <a:graphicData uri="http://schemas.openxmlformats.org/drawingml/2006/table">
            <a:tbl>
              <a:tblPr firstRow="1" firstCol="1" bandRow="1">
                <a:tableStyleId>{5C22544A-7EE6-4342-B048-85BDC9FD1C3A}</a:tableStyleId>
              </a:tblPr>
              <a:tblGrid>
                <a:gridCol w="4844808">
                  <a:extLst>
                    <a:ext uri="{9D8B030D-6E8A-4147-A177-3AD203B41FA5}">
                      <a16:colId xmlns:a16="http://schemas.microsoft.com/office/drawing/2014/main" val="20000"/>
                    </a:ext>
                  </a:extLst>
                </a:gridCol>
              </a:tblGrid>
              <a:tr h="601941">
                <a:tc>
                  <a:txBody>
                    <a:bodyPr/>
                    <a:lstStyle/>
                    <a:p>
                      <a:pPr marL="0" marR="0" algn="ctr">
                        <a:lnSpc>
                          <a:spcPct val="115000"/>
                        </a:lnSpc>
                        <a:spcBef>
                          <a:spcPts val="0"/>
                        </a:spcBef>
                        <a:spcAft>
                          <a:spcPts val="0"/>
                        </a:spcAft>
                      </a:pPr>
                      <a:r>
                        <a:rPr lang="en-MY" sz="2400" b="1" dirty="0">
                          <a:effectLst/>
                          <a:latin typeface="Segoe UI" panose="020B0502040204020203" pitchFamily="34" charset="0"/>
                          <a:cs typeface="Segoe UI" panose="020B0502040204020203" pitchFamily="34" charset="0"/>
                        </a:rPr>
                        <a:t>X10 FINANCIAL SERVICES</a:t>
                      </a:r>
                      <a:endParaRPr lang="en-US" sz="2400" b="1"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solidFill>
                      <a:srgbClr val="1B2561"/>
                    </a:solidFill>
                  </a:tcPr>
                </a:tc>
                <a:extLst>
                  <a:ext uri="{0D108BD9-81ED-4DB2-BD59-A6C34878D82A}">
                    <a16:rowId xmlns:a16="http://schemas.microsoft.com/office/drawing/2014/main" val="10000"/>
                  </a:ext>
                </a:extLst>
              </a:tr>
              <a:tr h="601941">
                <a:tc>
                  <a:txBody>
                    <a:bodyPr/>
                    <a:lstStyle/>
                    <a:p>
                      <a:pPr marL="0" marR="0" algn="ctr">
                        <a:lnSpc>
                          <a:spcPct val="115000"/>
                        </a:lnSpc>
                        <a:spcBef>
                          <a:spcPts val="0"/>
                        </a:spcBef>
                        <a:spcAft>
                          <a:spcPts val="0"/>
                        </a:spcAft>
                      </a:pPr>
                      <a:r>
                        <a:rPr lang="en-MY" sz="2000" b="0" dirty="0">
                          <a:solidFill>
                            <a:srgbClr val="1B2561"/>
                          </a:solidFill>
                          <a:effectLst/>
                          <a:latin typeface="Segoe UI" panose="020B0502040204020203" pitchFamily="34" charset="0"/>
                          <a:cs typeface="Segoe UI" panose="020B0502040204020203" pitchFamily="34" charset="0"/>
                        </a:rPr>
                        <a:t>Collateral-free</a:t>
                      </a:r>
                      <a:endParaRPr lang="en-US" sz="2000" b="0" dirty="0">
                        <a:solidFill>
                          <a:srgbClr val="1B256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1941">
                <a:tc>
                  <a:txBody>
                    <a:bodyPr/>
                    <a:lstStyle/>
                    <a:p>
                      <a:pPr marL="0" marR="0" algn="ctr">
                        <a:lnSpc>
                          <a:spcPct val="115000"/>
                        </a:lnSpc>
                        <a:spcBef>
                          <a:spcPts val="0"/>
                        </a:spcBef>
                        <a:spcAft>
                          <a:spcPts val="0"/>
                        </a:spcAft>
                      </a:pPr>
                      <a:r>
                        <a:rPr lang="en-MY" sz="2000" b="0" dirty="0">
                          <a:solidFill>
                            <a:srgbClr val="1B2561"/>
                          </a:solidFill>
                          <a:effectLst/>
                          <a:latin typeface="Segoe UI" panose="020B0502040204020203" pitchFamily="34" charset="0"/>
                          <a:cs typeface="Segoe UI" panose="020B0502040204020203" pitchFamily="34" charset="0"/>
                        </a:rPr>
                        <a:t>Hassle-free and quick processing</a:t>
                      </a:r>
                      <a:endParaRPr lang="en-US" sz="2000" b="0" dirty="0">
                        <a:solidFill>
                          <a:srgbClr val="1B256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1941">
                <a:tc>
                  <a:txBody>
                    <a:bodyPr/>
                    <a:lstStyle/>
                    <a:p>
                      <a:pPr marL="0" marR="0" algn="ctr">
                        <a:lnSpc>
                          <a:spcPct val="115000"/>
                        </a:lnSpc>
                        <a:spcBef>
                          <a:spcPts val="0"/>
                        </a:spcBef>
                        <a:spcAft>
                          <a:spcPts val="0"/>
                        </a:spcAft>
                      </a:pPr>
                      <a:r>
                        <a:rPr lang="en-MY" sz="2000" b="0" dirty="0">
                          <a:solidFill>
                            <a:srgbClr val="1B2561"/>
                          </a:solidFill>
                          <a:effectLst/>
                          <a:latin typeface="Segoe UI" panose="020B0502040204020203" pitchFamily="34" charset="0"/>
                          <a:cs typeface="Segoe UI" panose="020B0502040204020203" pitchFamily="34" charset="0"/>
                        </a:rPr>
                        <a:t>Freedom to utilize your limit</a:t>
                      </a:r>
                      <a:endParaRPr lang="en-US" sz="2000" b="0" dirty="0">
                        <a:solidFill>
                          <a:srgbClr val="1B256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01941">
                <a:tc>
                  <a:txBody>
                    <a:bodyPr/>
                    <a:lstStyle/>
                    <a:p>
                      <a:pPr marL="0" marR="0" algn="ctr">
                        <a:lnSpc>
                          <a:spcPct val="115000"/>
                        </a:lnSpc>
                        <a:spcBef>
                          <a:spcPts val="0"/>
                        </a:spcBef>
                        <a:spcAft>
                          <a:spcPts val="0"/>
                        </a:spcAft>
                      </a:pPr>
                      <a:r>
                        <a:rPr lang="en-MY" sz="2000" b="0" dirty="0">
                          <a:solidFill>
                            <a:srgbClr val="1B2561"/>
                          </a:solidFill>
                          <a:effectLst/>
                          <a:latin typeface="Segoe UI" panose="020B0502040204020203" pitchFamily="34" charset="0"/>
                          <a:cs typeface="Segoe UI" panose="020B0502040204020203" pitchFamily="34" charset="0"/>
                        </a:rPr>
                        <a:t>No NOC required</a:t>
                      </a:r>
                      <a:endParaRPr lang="en-US" sz="2000" b="0" dirty="0">
                        <a:solidFill>
                          <a:srgbClr val="1B256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1059703" y="1321333"/>
            <a:ext cx="1007259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Bank loans require collateral, while X10 Financial Services provide unsecured loans. Bank loans also involve tedious, time-consuming paperwork, while X10 utilizes technology to provide hassle-free and time-saving applications. Moreover, utilization limits are regulated by banks, while we give you the freedom to utilize your limits however you want. With additional bank loans, you’ll need an NOC, but we don’t require it.</a:t>
            </a:r>
            <a:endParaRPr kumimoji="0" lang="en-US" altLang="en-US" sz="2000" b="0" i="0" u="none" strike="noStrike" cap="none" normalizeH="0" baseline="0" dirty="0">
              <a:ln>
                <a:noFill/>
              </a:ln>
              <a:solidFill>
                <a:schemeClr val="tx1">
                  <a:lumMod val="75000"/>
                  <a:lumOff val="25000"/>
                </a:schemeClr>
              </a:solidFill>
              <a:effectLst/>
              <a:latin typeface="Segoe UI" panose="020B0502040204020203" pitchFamily="34" charset="0"/>
              <a:cs typeface="Segoe UI" panose="020B0502040204020203" pitchFamily="34" charset="0"/>
            </a:endParaRPr>
          </a:p>
        </p:txBody>
      </p:sp>
      <p:sp>
        <p:nvSpPr>
          <p:cNvPr id="6" name="Rectangle 5"/>
          <p:cNvSpPr/>
          <p:nvPr/>
        </p:nvSpPr>
        <p:spPr>
          <a:xfrm>
            <a:off x="3883025" y="361678"/>
            <a:ext cx="6102350" cy="830997"/>
          </a:xfrm>
          <a:prstGeom prst="rect">
            <a:avLst/>
          </a:prstGeom>
        </p:spPr>
        <p:txBody>
          <a:bodyPr wrap="square">
            <a:spAutoFit/>
          </a:bodyPr>
          <a:lstStyle/>
          <a:p>
            <a:pPr lvl="0" eaLnBrk="0" fontAlgn="base" hangingPunct="0">
              <a:spcBef>
                <a:spcPct val="0"/>
              </a:spcBef>
              <a:spcAft>
                <a:spcPct val="0"/>
              </a:spcAft>
            </a:pPr>
            <a:r>
              <a:rPr kumimoji="0" lang="en-US" altLang="en-US" sz="2400" b="1" i="0" u="none" strike="noStrike" cap="none" normalizeH="0" baseline="0" dirty="0">
                <a:ln>
                  <a:noFill/>
                </a:ln>
                <a:solidFill>
                  <a:srgbClr val="1B2561"/>
                </a:solidFill>
                <a:effectLst/>
                <a:latin typeface="Segoe UI" panose="020B0502040204020203" pitchFamily="34" charset="0"/>
                <a:ea typeface="Calibri" panose="020F0502020204030204" pitchFamily="34" charset="0"/>
                <a:cs typeface="Segoe UI" panose="020B0502040204020203" pitchFamily="34" charset="0"/>
              </a:rPr>
              <a:t>Let’s do a quick comparison between bank loans and X10 Financial Services.</a:t>
            </a:r>
            <a:endParaRPr kumimoji="0" lang="en-US" altLang="en-US" sz="1200" b="1" i="0" u="none" strike="noStrike" cap="none" normalizeH="0" baseline="0" dirty="0">
              <a:ln>
                <a:noFill/>
              </a:ln>
              <a:solidFill>
                <a:srgbClr val="1B2561"/>
              </a:solidFill>
              <a:effectLst/>
              <a:latin typeface="Segoe UI" panose="020B0502040204020203" pitchFamily="34" charset="0"/>
              <a:cs typeface="Segoe UI" panose="020B0502040204020203"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12575809"/>
              </p:ext>
            </p:extLst>
          </p:nvPr>
        </p:nvGraphicFramePr>
        <p:xfrm>
          <a:off x="864590" y="2714625"/>
          <a:ext cx="4844808" cy="3009705"/>
        </p:xfrm>
        <a:graphic>
          <a:graphicData uri="http://schemas.openxmlformats.org/drawingml/2006/table">
            <a:tbl>
              <a:tblPr firstRow="1" firstCol="1" bandRow="1">
                <a:tableStyleId>{5C22544A-7EE6-4342-B048-85BDC9FD1C3A}</a:tableStyleId>
              </a:tblPr>
              <a:tblGrid>
                <a:gridCol w="4844808">
                  <a:extLst>
                    <a:ext uri="{9D8B030D-6E8A-4147-A177-3AD203B41FA5}">
                      <a16:colId xmlns:a16="http://schemas.microsoft.com/office/drawing/2014/main" val="20000"/>
                    </a:ext>
                  </a:extLst>
                </a:gridCol>
              </a:tblGrid>
              <a:tr h="601941">
                <a:tc>
                  <a:txBody>
                    <a:bodyPr/>
                    <a:lstStyle/>
                    <a:p>
                      <a:pPr marL="0" marR="0" algn="ctr">
                        <a:lnSpc>
                          <a:spcPct val="115000"/>
                        </a:lnSpc>
                        <a:spcBef>
                          <a:spcPts val="0"/>
                        </a:spcBef>
                        <a:spcAft>
                          <a:spcPts val="0"/>
                        </a:spcAft>
                      </a:pPr>
                      <a:r>
                        <a:rPr lang="en-MY" sz="2400" b="1" dirty="0">
                          <a:effectLst/>
                          <a:latin typeface="Segoe UI" panose="020B0502040204020203" pitchFamily="34" charset="0"/>
                          <a:cs typeface="Segoe UI" panose="020B0502040204020203" pitchFamily="34" charset="0"/>
                        </a:rPr>
                        <a:t>BANK LOANS</a:t>
                      </a:r>
                      <a:endParaRPr lang="en-US" sz="2400" b="1"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00"/>
                  </a:ext>
                </a:extLst>
              </a:tr>
              <a:tr h="601941">
                <a:tc>
                  <a:txBody>
                    <a:bodyPr/>
                    <a:lstStyle/>
                    <a:p>
                      <a:pPr marL="0" marR="0" algn="ctr">
                        <a:lnSpc>
                          <a:spcPct val="115000"/>
                        </a:lnSpc>
                        <a:spcBef>
                          <a:spcPts val="0"/>
                        </a:spcBef>
                        <a:spcAft>
                          <a:spcPts val="0"/>
                        </a:spcAft>
                      </a:pPr>
                      <a:r>
                        <a:rPr lang="en-MY" sz="2000" b="0" dirty="0">
                          <a:solidFill>
                            <a:schemeClr val="tx1">
                              <a:lumMod val="75000"/>
                              <a:lumOff val="25000"/>
                            </a:schemeClr>
                          </a:solidFill>
                          <a:effectLst/>
                          <a:latin typeface="Segoe UI" panose="020B0502040204020203" pitchFamily="34" charset="0"/>
                          <a:cs typeface="Segoe UI" panose="020B0502040204020203" pitchFamily="34" charset="0"/>
                        </a:rPr>
                        <a:t>Require collateral</a:t>
                      </a:r>
                      <a:endParaRPr lang="en-US" sz="20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mpd="sng">
                      <a:noFill/>
                    </a:lnL>
                    <a:lnR w="12700" cmpd="sng">
                      <a:noFill/>
                    </a:lnR>
                    <a:lnT w="381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1941">
                <a:tc>
                  <a:txBody>
                    <a:bodyPr/>
                    <a:lstStyle/>
                    <a:p>
                      <a:pPr marL="0" marR="0" algn="ctr">
                        <a:lnSpc>
                          <a:spcPct val="115000"/>
                        </a:lnSpc>
                        <a:spcBef>
                          <a:spcPts val="0"/>
                        </a:spcBef>
                        <a:spcAft>
                          <a:spcPts val="0"/>
                        </a:spcAft>
                      </a:pPr>
                      <a:r>
                        <a:rPr lang="en-MY" sz="2000" b="0" dirty="0">
                          <a:solidFill>
                            <a:schemeClr val="tx1">
                              <a:lumMod val="75000"/>
                              <a:lumOff val="25000"/>
                            </a:schemeClr>
                          </a:solidFill>
                          <a:effectLst/>
                          <a:latin typeface="Segoe UI" panose="020B0502040204020203" pitchFamily="34" charset="0"/>
                          <a:cs typeface="Segoe UI" panose="020B0502040204020203" pitchFamily="34" charset="0"/>
                        </a:rPr>
                        <a:t>Tedious, time-consuming paperwork</a:t>
                      </a:r>
                      <a:endParaRPr lang="en-US" sz="20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1941">
                <a:tc>
                  <a:txBody>
                    <a:bodyPr/>
                    <a:lstStyle/>
                    <a:p>
                      <a:pPr marL="0" marR="0" algn="ctr">
                        <a:lnSpc>
                          <a:spcPct val="115000"/>
                        </a:lnSpc>
                        <a:spcBef>
                          <a:spcPts val="0"/>
                        </a:spcBef>
                        <a:spcAft>
                          <a:spcPts val="0"/>
                        </a:spcAft>
                      </a:pPr>
                      <a:r>
                        <a:rPr lang="en-MY" sz="2000" b="0" dirty="0">
                          <a:solidFill>
                            <a:schemeClr val="tx1">
                              <a:lumMod val="75000"/>
                              <a:lumOff val="25000"/>
                            </a:schemeClr>
                          </a:solidFill>
                          <a:effectLst/>
                          <a:latin typeface="Segoe UI" panose="020B0502040204020203" pitchFamily="34" charset="0"/>
                          <a:cs typeface="Segoe UI" panose="020B0502040204020203" pitchFamily="34" charset="0"/>
                        </a:rPr>
                        <a:t>Utilization limits are regulated</a:t>
                      </a:r>
                      <a:endParaRPr lang="en-US" sz="20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01941">
                <a:tc>
                  <a:txBody>
                    <a:bodyPr/>
                    <a:lstStyle/>
                    <a:p>
                      <a:pPr marL="0" marR="0" algn="ctr">
                        <a:lnSpc>
                          <a:spcPct val="115000"/>
                        </a:lnSpc>
                        <a:spcBef>
                          <a:spcPts val="0"/>
                        </a:spcBef>
                        <a:spcAft>
                          <a:spcPts val="0"/>
                        </a:spcAft>
                      </a:pPr>
                      <a:r>
                        <a:rPr lang="en-MY" sz="2000" b="0" dirty="0">
                          <a:solidFill>
                            <a:schemeClr val="tx1">
                              <a:lumMod val="75000"/>
                              <a:lumOff val="25000"/>
                            </a:schemeClr>
                          </a:solidFill>
                          <a:effectLst/>
                          <a:latin typeface="Segoe UI" panose="020B0502040204020203" pitchFamily="34" charset="0"/>
                          <a:cs typeface="Segoe UI" panose="020B0502040204020203" pitchFamily="34" charset="0"/>
                        </a:rPr>
                        <a:t>Requires NOC</a:t>
                      </a:r>
                      <a:endParaRPr lang="en-US" sz="20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8" name="Rounded Rectangle 7"/>
          <p:cNvSpPr/>
          <p:nvPr/>
        </p:nvSpPr>
        <p:spPr>
          <a:xfrm>
            <a:off x="698500" y="2498627"/>
            <a:ext cx="5219700" cy="3441700"/>
          </a:xfrm>
          <a:prstGeom prst="roundRect">
            <a:avLst>
              <a:gd name="adj" fmla="val 3014"/>
            </a:avLst>
          </a:prstGeom>
          <a:noFill/>
          <a:ln w="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290544" y="2498627"/>
            <a:ext cx="5219700" cy="3441700"/>
          </a:xfrm>
          <a:prstGeom prst="roundRect">
            <a:avLst>
              <a:gd name="adj" fmla="val 3014"/>
            </a:avLst>
          </a:prstGeom>
          <a:noFill/>
          <a:ln w="0">
            <a:solidFill>
              <a:srgbClr val="1B25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912130" y="471693"/>
            <a:ext cx="396220" cy="536241"/>
            <a:chOff x="925513" y="796925"/>
            <a:chExt cx="211137" cy="285751"/>
          </a:xfrm>
          <a:solidFill>
            <a:srgbClr val="1B2561"/>
          </a:solidFill>
        </p:grpSpPr>
        <p:sp>
          <p:nvSpPr>
            <p:cNvPr id="11" name="Freeform 1082"/>
            <p:cNvSpPr>
              <a:spLocks/>
            </p:cNvSpPr>
            <p:nvPr/>
          </p:nvSpPr>
          <p:spPr bwMode="auto">
            <a:xfrm>
              <a:off x="925513" y="833438"/>
              <a:ext cx="182563" cy="249238"/>
            </a:xfrm>
            <a:custGeom>
              <a:avLst/>
              <a:gdLst>
                <a:gd name="T0" fmla="*/ 73 w 458"/>
                <a:gd name="T1" fmla="*/ 541 h 626"/>
                <a:gd name="T2" fmla="*/ 73 w 458"/>
                <a:gd name="T3" fmla="*/ 0 h 626"/>
                <a:gd name="T4" fmla="*/ 12 w 458"/>
                <a:gd name="T5" fmla="*/ 0 h 626"/>
                <a:gd name="T6" fmla="*/ 7 w 458"/>
                <a:gd name="T7" fmla="*/ 1 h 626"/>
                <a:gd name="T8" fmla="*/ 4 w 458"/>
                <a:gd name="T9" fmla="*/ 4 h 626"/>
                <a:gd name="T10" fmla="*/ 1 w 458"/>
                <a:gd name="T11" fmla="*/ 8 h 626"/>
                <a:gd name="T12" fmla="*/ 0 w 458"/>
                <a:gd name="T13" fmla="*/ 12 h 626"/>
                <a:gd name="T14" fmla="*/ 0 w 458"/>
                <a:gd name="T15" fmla="*/ 614 h 626"/>
                <a:gd name="T16" fmla="*/ 1 w 458"/>
                <a:gd name="T17" fmla="*/ 619 h 626"/>
                <a:gd name="T18" fmla="*/ 4 w 458"/>
                <a:gd name="T19" fmla="*/ 623 h 626"/>
                <a:gd name="T20" fmla="*/ 7 w 458"/>
                <a:gd name="T21" fmla="*/ 625 h 626"/>
                <a:gd name="T22" fmla="*/ 12 w 458"/>
                <a:gd name="T23" fmla="*/ 626 h 626"/>
                <a:gd name="T24" fmla="*/ 446 w 458"/>
                <a:gd name="T25" fmla="*/ 626 h 626"/>
                <a:gd name="T26" fmla="*/ 451 w 458"/>
                <a:gd name="T27" fmla="*/ 625 h 626"/>
                <a:gd name="T28" fmla="*/ 455 w 458"/>
                <a:gd name="T29" fmla="*/ 623 h 626"/>
                <a:gd name="T30" fmla="*/ 457 w 458"/>
                <a:gd name="T31" fmla="*/ 619 h 626"/>
                <a:gd name="T32" fmla="*/ 458 w 458"/>
                <a:gd name="T33" fmla="*/ 614 h 626"/>
                <a:gd name="T34" fmla="*/ 458 w 458"/>
                <a:gd name="T35" fmla="*/ 554 h 626"/>
                <a:gd name="T36" fmla="*/ 85 w 458"/>
                <a:gd name="T37" fmla="*/ 554 h 626"/>
                <a:gd name="T38" fmla="*/ 80 w 458"/>
                <a:gd name="T39" fmla="*/ 553 h 626"/>
                <a:gd name="T40" fmla="*/ 77 w 458"/>
                <a:gd name="T41" fmla="*/ 551 h 626"/>
                <a:gd name="T42" fmla="*/ 74 w 458"/>
                <a:gd name="T43" fmla="*/ 547 h 626"/>
                <a:gd name="T44" fmla="*/ 73 w 458"/>
                <a:gd name="T45" fmla="*/ 541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8" h="626">
                  <a:moveTo>
                    <a:pt x="73" y="541"/>
                  </a:moveTo>
                  <a:lnTo>
                    <a:pt x="73" y="0"/>
                  </a:lnTo>
                  <a:lnTo>
                    <a:pt x="12" y="0"/>
                  </a:lnTo>
                  <a:lnTo>
                    <a:pt x="7" y="1"/>
                  </a:lnTo>
                  <a:lnTo>
                    <a:pt x="4" y="4"/>
                  </a:lnTo>
                  <a:lnTo>
                    <a:pt x="1" y="8"/>
                  </a:lnTo>
                  <a:lnTo>
                    <a:pt x="0" y="12"/>
                  </a:lnTo>
                  <a:lnTo>
                    <a:pt x="0" y="614"/>
                  </a:lnTo>
                  <a:lnTo>
                    <a:pt x="1" y="619"/>
                  </a:lnTo>
                  <a:lnTo>
                    <a:pt x="4" y="623"/>
                  </a:lnTo>
                  <a:lnTo>
                    <a:pt x="7" y="625"/>
                  </a:lnTo>
                  <a:lnTo>
                    <a:pt x="12" y="626"/>
                  </a:lnTo>
                  <a:lnTo>
                    <a:pt x="446" y="626"/>
                  </a:lnTo>
                  <a:lnTo>
                    <a:pt x="451" y="625"/>
                  </a:lnTo>
                  <a:lnTo>
                    <a:pt x="455" y="623"/>
                  </a:lnTo>
                  <a:lnTo>
                    <a:pt x="457" y="619"/>
                  </a:lnTo>
                  <a:lnTo>
                    <a:pt x="458" y="614"/>
                  </a:lnTo>
                  <a:lnTo>
                    <a:pt x="458" y="554"/>
                  </a:lnTo>
                  <a:lnTo>
                    <a:pt x="85" y="554"/>
                  </a:lnTo>
                  <a:lnTo>
                    <a:pt x="80" y="553"/>
                  </a:lnTo>
                  <a:lnTo>
                    <a:pt x="77" y="551"/>
                  </a:lnTo>
                  <a:lnTo>
                    <a:pt x="74" y="547"/>
                  </a:lnTo>
                  <a:lnTo>
                    <a:pt x="73" y="5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83"/>
            <p:cNvSpPr>
              <a:spLocks noEditPoints="1"/>
            </p:cNvSpPr>
            <p:nvPr/>
          </p:nvSpPr>
          <p:spPr bwMode="auto">
            <a:xfrm>
              <a:off x="965200" y="796925"/>
              <a:ext cx="171450" cy="247650"/>
            </a:xfrm>
            <a:custGeom>
              <a:avLst/>
              <a:gdLst>
                <a:gd name="T0" fmla="*/ 253 w 433"/>
                <a:gd name="T1" fmla="*/ 181 h 626"/>
                <a:gd name="T2" fmla="*/ 253 w 433"/>
                <a:gd name="T3" fmla="*/ 11 h 626"/>
                <a:gd name="T4" fmla="*/ 421 w 433"/>
                <a:gd name="T5" fmla="*/ 181 h 626"/>
                <a:gd name="T6" fmla="*/ 253 w 433"/>
                <a:gd name="T7" fmla="*/ 181 h 626"/>
                <a:gd name="T8" fmla="*/ 429 w 433"/>
                <a:gd name="T9" fmla="*/ 171 h 626"/>
                <a:gd name="T10" fmla="*/ 358 w 433"/>
                <a:gd name="T11" fmla="*/ 100 h 626"/>
                <a:gd name="T12" fmla="*/ 358 w 433"/>
                <a:gd name="T13" fmla="*/ 100 h 626"/>
                <a:gd name="T14" fmla="*/ 358 w 433"/>
                <a:gd name="T15" fmla="*/ 100 h 626"/>
                <a:gd name="T16" fmla="*/ 358 w 433"/>
                <a:gd name="T17" fmla="*/ 100 h 626"/>
                <a:gd name="T18" fmla="*/ 261 w 433"/>
                <a:gd name="T19" fmla="*/ 3 h 626"/>
                <a:gd name="T20" fmla="*/ 257 w 433"/>
                <a:gd name="T21" fmla="*/ 0 h 626"/>
                <a:gd name="T22" fmla="*/ 253 w 433"/>
                <a:gd name="T23" fmla="*/ 0 h 626"/>
                <a:gd name="T24" fmla="*/ 12 w 433"/>
                <a:gd name="T25" fmla="*/ 0 h 626"/>
                <a:gd name="T26" fmla="*/ 7 w 433"/>
                <a:gd name="T27" fmla="*/ 1 h 626"/>
                <a:gd name="T28" fmla="*/ 3 w 433"/>
                <a:gd name="T29" fmla="*/ 3 h 626"/>
                <a:gd name="T30" fmla="*/ 1 w 433"/>
                <a:gd name="T31" fmla="*/ 7 h 626"/>
                <a:gd name="T32" fmla="*/ 0 w 433"/>
                <a:gd name="T33" fmla="*/ 11 h 626"/>
                <a:gd name="T34" fmla="*/ 0 w 433"/>
                <a:gd name="T35" fmla="*/ 614 h 626"/>
                <a:gd name="T36" fmla="*/ 0 w 433"/>
                <a:gd name="T37" fmla="*/ 626 h 626"/>
                <a:gd name="T38" fmla="*/ 12 w 433"/>
                <a:gd name="T39" fmla="*/ 626 h 626"/>
                <a:gd name="T40" fmla="*/ 421 w 433"/>
                <a:gd name="T41" fmla="*/ 626 h 626"/>
                <a:gd name="T42" fmla="*/ 426 w 433"/>
                <a:gd name="T43" fmla="*/ 625 h 626"/>
                <a:gd name="T44" fmla="*/ 429 w 433"/>
                <a:gd name="T45" fmla="*/ 622 h 626"/>
                <a:gd name="T46" fmla="*/ 432 w 433"/>
                <a:gd name="T47" fmla="*/ 619 h 626"/>
                <a:gd name="T48" fmla="*/ 433 w 433"/>
                <a:gd name="T49" fmla="*/ 614 h 626"/>
                <a:gd name="T50" fmla="*/ 433 w 433"/>
                <a:gd name="T51" fmla="*/ 181 h 626"/>
                <a:gd name="T52" fmla="*/ 432 w 433"/>
                <a:gd name="T53" fmla="*/ 177 h 626"/>
                <a:gd name="T54" fmla="*/ 429 w 433"/>
                <a:gd name="T55" fmla="*/ 171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3" h="626">
                  <a:moveTo>
                    <a:pt x="253" y="181"/>
                  </a:moveTo>
                  <a:lnTo>
                    <a:pt x="253" y="11"/>
                  </a:lnTo>
                  <a:lnTo>
                    <a:pt x="421" y="181"/>
                  </a:lnTo>
                  <a:lnTo>
                    <a:pt x="253" y="181"/>
                  </a:lnTo>
                  <a:close/>
                  <a:moveTo>
                    <a:pt x="429" y="171"/>
                  </a:moveTo>
                  <a:lnTo>
                    <a:pt x="358" y="100"/>
                  </a:lnTo>
                  <a:lnTo>
                    <a:pt x="358" y="100"/>
                  </a:lnTo>
                  <a:lnTo>
                    <a:pt x="358" y="100"/>
                  </a:lnTo>
                  <a:lnTo>
                    <a:pt x="358" y="100"/>
                  </a:lnTo>
                  <a:lnTo>
                    <a:pt x="261" y="3"/>
                  </a:lnTo>
                  <a:lnTo>
                    <a:pt x="257" y="0"/>
                  </a:lnTo>
                  <a:lnTo>
                    <a:pt x="253" y="0"/>
                  </a:lnTo>
                  <a:lnTo>
                    <a:pt x="12" y="0"/>
                  </a:lnTo>
                  <a:lnTo>
                    <a:pt x="7" y="1"/>
                  </a:lnTo>
                  <a:lnTo>
                    <a:pt x="3" y="3"/>
                  </a:lnTo>
                  <a:lnTo>
                    <a:pt x="1" y="7"/>
                  </a:lnTo>
                  <a:lnTo>
                    <a:pt x="0" y="11"/>
                  </a:lnTo>
                  <a:lnTo>
                    <a:pt x="0" y="614"/>
                  </a:lnTo>
                  <a:lnTo>
                    <a:pt x="0" y="626"/>
                  </a:lnTo>
                  <a:lnTo>
                    <a:pt x="12" y="626"/>
                  </a:lnTo>
                  <a:lnTo>
                    <a:pt x="421" y="626"/>
                  </a:lnTo>
                  <a:lnTo>
                    <a:pt x="426" y="625"/>
                  </a:lnTo>
                  <a:lnTo>
                    <a:pt x="429" y="622"/>
                  </a:lnTo>
                  <a:lnTo>
                    <a:pt x="432" y="619"/>
                  </a:lnTo>
                  <a:lnTo>
                    <a:pt x="433" y="614"/>
                  </a:lnTo>
                  <a:lnTo>
                    <a:pt x="433" y="181"/>
                  </a:lnTo>
                  <a:lnTo>
                    <a:pt x="432" y="177"/>
                  </a:lnTo>
                  <a:lnTo>
                    <a:pt x="429"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p:nvCxnSpPr>
        <p:spPr>
          <a:xfrm>
            <a:off x="3619500" y="452643"/>
            <a:ext cx="0" cy="604632"/>
          </a:xfrm>
          <a:prstGeom prst="line">
            <a:avLst/>
          </a:prstGeom>
          <a:ln w="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ctr"/>
            <a:fld id="{30F54AED-C47A-4E4B-91E2-AEC3D202C3F6}" type="slidenum">
              <a:rPr lang="en-US" smtClean="0"/>
              <a:pPr algn="ctr"/>
              <a:t>4</a:t>
            </a:fld>
            <a:endParaRPr lang="en-US" dirty="0"/>
          </a:p>
        </p:txBody>
      </p:sp>
    </p:spTree>
    <p:extLst>
      <p:ext uri="{BB962C8B-B14F-4D97-AF65-F5344CB8AC3E}">
        <p14:creationId xmlns:p14="http://schemas.microsoft.com/office/powerpoint/2010/main" val="269686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5300" y="915826"/>
            <a:ext cx="4991100" cy="729430"/>
          </a:xfrm>
          <a:prstGeom prst="rect">
            <a:avLst/>
          </a:prstGeom>
        </p:spPr>
        <p:txBody>
          <a:bodyPr wrap="square">
            <a:spAutoFit/>
          </a:bodyPr>
          <a:lstStyle/>
          <a:p>
            <a:pPr>
              <a:lnSpc>
                <a:spcPct val="115000"/>
              </a:lnSpc>
              <a:spcAft>
                <a:spcPts val="1000"/>
              </a:spcAft>
            </a:pPr>
            <a:r>
              <a:rPr lang="en-MY" b="1" dirty="0">
                <a:solidFill>
                  <a:srgbClr val="1B2561"/>
                </a:solidFill>
                <a:effectLst/>
                <a:latin typeface="Segoe UI" panose="020B0502040204020203" pitchFamily="34" charset="0"/>
                <a:ea typeface="Calibri" panose="020F0502020204030204" pitchFamily="34" charset="0"/>
                <a:cs typeface="Segoe UI" panose="020B0502040204020203" pitchFamily="34" charset="0"/>
              </a:rPr>
              <a:t>What makes X10 Financial Services stand out among other NBFCs? We provide</a:t>
            </a:r>
            <a:endParaRPr lang="en-US" b="1" dirty="0">
              <a:solidFill>
                <a:srgbClr val="1B2561"/>
              </a:solidFill>
              <a:effectLst/>
              <a:latin typeface="Segoe UI" panose="020B0502040204020203" pitchFamily="34" charset="0"/>
              <a:ea typeface="Calibri" panose="020F0502020204030204" pitchFamily="34" charset="0"/>
              <a:cs typeface="Segoe UI" panose="020B0502040204020203" pitchFamily="34" charset="0"/>
            </a:endParaRPr>
          </a:p>
        </p:txBody>
      </p:sp>
      <p:cxnSp>
        <p:nvCxnSpPr>
          <p:cNvPr id="29" name="Straight Connector 28"/>
          <p:cNvCxnSpPr/>
          <p:nvPr/>
        </p:nvCxnSpPr>
        <p:spPr>
          <a:xfrm>
            <a:off x="4730114" y="1467961"/>
            <a:ext cx="6823711" cy="0"/>
          </a:xfrm>
          <a:prstGeom prst="line">
            <a:avLst/>
          </a:prstGeom>
          <a:ln w="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1196068" y="1988659"/>
            <a:ext cx="1675035" cy="1759428"/>
            <a:chOff x="1196068" y="1988659"/>
            <a:chExt cx="1675035" cy="1759428"/>
          </a:xfrm>
        </p:grpSpPr>
        <p:grpSp>
          <p:nvGrpSpPr>
            <p:cNvPr id="28" name="Group 27"/>
            <p:cNvGrpSpPr/>
            <p:nvPr/>
          </p:nvGrpSpPr>
          <p:grpSpPr>
            <a:xfrm>
              <a:off x="1196068" y="1988659"/>
              <a:ext cx="1675035" cy="1759428"/>
              <a:chOff x="1196068" y="1988659"/>
              <a:chExt cx="1675035" cy="1759428"/>
            </a:xfrm>
          </p:grpSpPr>
          <p:grpSp>
            <p:nvGrpSpPr>
              <p:cNvPr id="6" name="Group 5"/>
              <p:cNvGrpSpPr/>
              <p:nvPr/>
            </p:nvGrpSpPr>
            <p:grpSpPr>
              <a:xfrm>
                <a:off x="1476374" y="2633662"/>
                <a:ext cx="1114425" cy="1114425"/>
                <a:chOff x="752474" y="2895600"/>
                <a:chExt cx="1114425" cy="1114425"/>
              </a:xfrm>
            </p:grpSpPr>
            <p:sp>
              <p:nvSpPr>
                <p:cNvPr id="4" name="Oval 3"/>
                <p:cNvSpPr/>
                <p:nvPr/>
              </p:nvSpPr>
              <p:spPr>
                <a:xfrm>
                  <a:off x="866774" y="3009900"/>
                  <a:ext cx="885825" cy="885825"/>
                </a:xfrm>
                <a:prstGeom prst="ellipse">
                  <a:avLst/>
                </a:prstGeom>
                <a:solidFill>
                  <a:srgbClr val="1B2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52474" y="2895600"/>
                  <a:ext cx="1114425" cy="1114425"/>
                </a:xfrm>
                <a:prstGeom prst="ellipse">
                  <a:avLst/>
                </a:prstGeom>
                <a:noFill/>
                <a:ln w="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1196068" y="1988659"/>
                <a:ext cx="1675035" cy="587853"/>
              </a:xfrm>
              <a:prstGeom prst="rect">
                <a:avLst/>
              </a:prstGeom>
            </p:spPr>
            <p:txBody>
              <a:bodyPr wrap="square">
                <a:spAutoFit/>
              </a:bodyPr>
              <a:lstStyle/>
              <a:p>
                <a:pPr marR="0" lvl="0" algn="ctr">
                  <a:lnSpc>
                    <a:spcPct val="115000"/>
                  </a:lnSpc>
                  <a:spcBef>
                    <a:spcPts val="0"/>
                  </a:spcBef>
                  <a:spcAft>
                    <a:spcPts val="0"/>
                  </a:spcAft>
                </a:pPr>
                <a:r>
                  <a:rPr lang="en-MY" sz="140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Additional credit to the borrower</a:t>
                </a:r>
                <a:endParaRPr lang="en-US" sz="140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p:txBody>
          </p:sp>
        </p:grpSp>
        <p:grpSp>
          <p:nvGrpSpPr>
            <p:cNvPr id="30" name="Group 29"/>
            <p:cNvGrpSpPr/>
            <p:nvPr/>
          </p:nvGrpSpPr>
          <p:grpSpPr>
            <a:xfrm>
              <a:off x="1889916" y="3037512"/>
              <a:ext cx="287337" cy="287337"/>
              <a:chOff x="5465763" y="2516188"/>
              <a:chExt cx="287337" cy="287337"/>
            </a:xfrm>
            <a:solidFill>
              <a:schemeClr val="bg1"/>
            </a:solidFill>
          </p:grpSpPr>
          <p:sp>
            <p:nvSpPr>
              <p:cNvPr id="31" name="Freeform 1139"/>
              <p:cNvSpPr>
                <a:spLocks noEditPoints="1"/>
              </p:cNvSpPr>
              <p:nvPr/>
            </p:nvSpPr>
            <p:spPr bwMode="auto">
              <a:xfrm>
                <a:off x="5465763" y="2516188"/>
                <a:ext cx="201613" cy="258763"/>
              </a:xfrm>
              <a:custGeom>
                <a:avLst/>
                <a:gdLst>
                  <a:gd name="T0" fmla="*/ 350 w 506"/>
                  <a:gd name="T1" fmla="*/ 12 h 651"/>
                  <a:gd name="T2" fmla="*/ 495 w 506"/>
                  <a:gd name="T3" fmla="*/ 157 h 651"/>
                  <a:gd name="T4" fmla="*/ 350 w 506"/>
                  <a:gd name="T5" fmla="*/ 157 h 651"/>
                  <a:gd name="T6" fmla="*/ 350 w 506"/>
                  <a:gd name="T7" fmla="*/ 12 h 651"/>
                  <a:gd name="T8" fmla="*/ 506 w 506"/>
                  <a:gd name="T9" fmla="*/ 341 h 651"/>
                  <a:gd name="T10" fmla="*/ 506 w 506"/>
                  <a:gd name="T11" fmla="*/ 157 h 651"/>
                  <a:gd name="T12" fmla="*/ 505 w 506"/>
                  <a:gd name="T13" fmla="*/ 153 h 651"/>
                  <a:gd name="T14" fmla="*/ 503 w 506"/>
                  <a:gd name="T15" fmla="*/ 148 h 651"/>
                  <a:gd name="T16" fmla="*/ 358 w 506"/>
                  <a:gd name="T17" fmla="*/ 4 h 651"/>
                  <a:gd name="T18" fmla="*/ 354 w 506"/>
                  <a:gd name="T19" fmla="*/ 1 h 651"/>
                  <a:gd name="T20" fmla="*/ 350 w 506"/>
                  <a:gd name="T21" fmla="*/ 0 h 651"/>
                  <a:gd name="T22" fmla="*/ 12 w 506"/>
                  <a:gd name="T23" fmla="*/ 0 h 651"/>
                  <a:gd name="T24" fmla="*/ 8 w 506"/>
                  <a:gd name="T25" fmla="*/ 1 h 651"/>
                  <a:gd name="T26" fmla="*/ 4 w 506"/>
                  <a:gd name="T27" fmla="*/ 4 h 651"/>
                  <a:gd name="T28" fmla="*/ 1 w 506"/>
                  <a:gd name="T29" fmla="*/ 8 h 651"/>
                  <a:gd name="T30" fmla="*/ 0 w 506"/>
                  <a:gd name="T31" fmla="*/ 12 h 651"/>
                  <a:gd name="T32" fmla="*/ 0 w 506"/>
                  <a:gd name="T33" fmla="*/ 638 h 651"/>
                  <a:gd name="T34" fmla="*/ 1 w 506"/>
                  <a:gd name="T35" fmla="*/ 644 h 651"/>
                  <a:gd name="T36" fmla="*/ 4 w 506"/>
                  <a:gd name="T37" fmla="*/ 648 h 651"/>
                  <a:gd name="T38" fmla="*/ 8 w 506"/>
                  <a:gd name="T39" fmla="*/ 650 h 651"/>
                  <a:gd name="T40" fmla="*/ 12 w 506"/>
                  <a:gd name="T41" fmla="*/ 651 h 651"/>
                  <a:gd name="T42" fmla="*/ 369 w 506"/>
                  <a:gd name="T43" fmla="*/ 651 h 651"/>
                  <a:gd name="T44" fmla="*/ 362 w 506"/>
                  <a:gd name="T45" fmla="*/ 638 h 651"/>
                  <a:gd name="T46" fmla="*/ 356 w 506"/>
                  <a:gd name="T47" fmla="*/ 626 h 651"/>
                  <a:gd name="T48" fmla="*/ 351 w 506"/>
                  <a:gd name="T49" fmla="*/ 613 h 651"/>
                  <a:gd name="T50" fmla="*/ 346 w 506"/>
                  <a:gd name="T51" fmla="*/ 600 h 651"/>
                  <a:gd name="T52" fmla="*/ 343 w 506"/>
                  <a:gd name="T53" fmla="*/ 585 h 651"/>
                  <a:gd name="T54" fmla="*/ 340 w 506"/>
                  <a:gd name="T55" fmla="*/ 571 h 651"/>
                  <a:gd name="T56" fmla="*/ 339 w 506"/>
                  <a:gd name="T57" fmla="*/ 557 h 651"/>
                  <a:gd name="T58" fmla="*/ 338 w 506"/>
                  <a:gd name="T59" fmla="*/ 543 h 651"/>
                  <a:gd name="T60" fmla="*/ 339 w 506"/>
                  <a:gd name="T61" fmla="*/ 523 h 651"/>
                  <a:gd name="T62" fmla="*/ 341 w 506"/>
                  <a:gd name="T63" fmla="*/ 506 h 651"/>
                  <a:gd name="T64" fmla="*/ 345 w 506"/>
                  <a:gd name="T65" fmla="*/ 488 h 651"/>
                  <a:gd name="T66" fmla="*/ 351 w 506"/>
                  <a:gd name="T67" fmla="*/ 471 h 651"/>
                  <a:gd name="T68" fmla="*/ 357 w 506"/>
                  <a:gd name="T69" fmla="*/ 455 h 651"/>
                  <a:gd name="T70" fmla="*/ 366 w 506"/>
                  <a:gd name="T71" fmla="*/ 439 h 651"/>
                  <a:gd name="T72" fmla="*/ 375 w 506"/>
                  <a:gd name="T73" fmla="*/ 424 h 651"/>
                  <a:gd name="T74" fmla="*/ 387 w 506"/>
                  <a:gd name="T75" fmla="*/ 410 h 651"/>
                  <a:gd name="T76" fmla="*/ 398 w 506"/>
                  <a:gd name="T77" fmla="*/ 398 h 651"/>
                  <a:gd name="T78" fmla="*/ 411 w 506"/>
                  <a:gd name="T79" fmla="*/ 386 h 651"/>
                  <a:gd name="T80" fmla="*/ 424 w 506"/>
                  <a:gd name="T81" fmla="*/ 375 h 651"/>
                  <a:gd name="T82" fmla="*/ 440 w 506"/>
                  <a:gd name="T83" fmla="*/ 365 h 651"/>
                  <a:gd name="T84" fmla="*/ 455 w 506"/>
                  <a:gd name="T85" fmla="*/ 357 h 651"/>
                  <a:gd name="T86" fmla="*/ 471 w 506"/>
                  <a:gd name="T87" fmla="*/ 351 h 651"/>
                  <a:gd name="T88" fmla="*/ 488 w 506"/>
                  <a:gd name="T89" fmla="*/ 345 h 651"/>
                  <a:gd name="T90" fmla="*/ 506 w 506"/>
                  <a:gd name="T91" fmla="*/ 34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6" h="651">
                    <a:moveTo>
                      <a:pt x="350" y="12"/>
                    </a:moveTo>
                    <a:lnTo>
                      <a:pt x="495" y="157"/>
                    </a:lnTo>
                    <a:lnTo>
                      <a:pt x="350" y="157"/>
                    </a:lnTo>
                    <a:lnTo>
                      <a:pt x="350" y="12"/>
                    </a:lnTo>
                    <a:close/>
                    <a:moveTo>
                      <a:pt x="506" y="341"/>
                    </a:moveTo>
                    <a:lnTo>
                      <a:pt x="506" y="157"/>
                    </a:lnTo>
                    <a:lnTo>
                      <a:pt x="505" y="153"/>
                    </a:lnTo>
                    <a:lnTo>
                      <a:pt x="503" y="148"/>
                    </a:lnTo>
                    <a:lnTo>
                      <a:pt x="358" y="4"/>
                    </a:lnTo>
                    <a:lnTo>
                      <a:pt x="354" y="1"/>
                    </a:lnTo>
                    <a:lnTo>
                      <a:pt x="350" y="0"/>
                    </a:lnTo>
                    <a:lnTo>
                      <a:pt x="12" y="0"/>
                    </a:lnTo>
                    <a:lnTo>
                      <a:pt x="8" y="1"/>
                    </a:lnTo>
                    <a:lnTo>
                      <a:pt x="4" y="4"/>
                    </a:lnTo>
                    <a:lnTo>
                      <a:pt x="1" y="8"/>
                    </a:lnTo>
                    <a:lnTo>
                      <a:pt x="0" y="12"/>
                    </a:lnTo>
                    <a:lnTo>
                      <a:pt x="0" y="638"/>
                    </a:lnTo>
                    <a:lnTo>
                      <a:pt x="1" y="644"/>
                    </a:lnTo>
                    <a:lnTo>
                      <a:pt x="4" y="648"/>
                    </a:lnTo>
                    <a:lnTo>
                      <a:pt x="8" y="650"/>
                    </a:lnTo>
                    <a:lnTo>
                      <a:pt x="12" y="651"/>
                    </a:lnTo>
                    <a:lnTo>
                      <a:pt x="369" y="651"/>
                    </a:lnTo>
                    <a:lnTo>
                      <a:pt x="362" y="638"/>
                    </a:lnTo>
                    <a:lnTo>
                      <a:pt x="356" y="626"/>
                    </a:lnTo>
                    <a:lnTo>
                      <a:pt x="351" y="613"/>
                    </a:lnTo>
                    <a:lnTo>
                      <a:pt x="346" y="600"/>
                    </a:lnTo>
                    <a:lnTo>
                      <a:pt x="343" y="585"/>
                    </a:lnTo>
                    <a:lnTo>
                      <a:pt x="340" y="571"/>
                    </a:lnTo>
                    <a:lnTo>
                      <a:pt x="339" y="557"/>
                    </a:lnTo>
                    <a:lnTo>
                      <a:pt x="338" y="543"/>
                    </a:lnTo>
                    <a:lnTo>
                      <a:pt x="339" y="523"/>
                    </a:lnTo>
                    <a:lnTo>
                      <a:pt x="341" y="506"/>
                    </a:lnTo>
                    <a:lnTo>
                      <a:pt x="345" y="488"/>
                    </a:lnTo>
                    <a:lnTo>
                      <a:pt x="351" y="471"/>
                    </a:lnTo>
                    <a:lnTo>
                      <a:pt x="357" y="455"/>
                    </a:lnTo>
                    <a:lnTo>
                      <a:pt x="366" y="439"/>
                    </a:lnTo>
                    <a:lnTo>
                      <a:pt x="375" y="424"/>
                    </a:lnTo>
                    <a:lnTo>
                      <a:pt x="387" y="410"/>
                    </a:lnTo>
                    <a:lnTo>
                      <a:pt x="398" y="398"/>
                    </a:lnTo>
                    <a:lnTo>
                      <a:pt x="411" y="386"/>
                    </a:lnTo>
                    <a:lnTo>
                      <a:pt x="424" y="375"/>
                    </a:lnTo>
                    <a:lnTo>
                      <a:pt x="440" y="365"/>
                    </a:lnTo>
                    <a:lnTo>
                      <a:pt x="455" y="357"/>
                    </a:lnTo>
                    <a:lnTo>
                      <a:pt x="471" y="351"/>
                    </a:lnTo>
                    <a:lnTo>
                      <a:pt x="488" y="345"/>
                    </a:lnTo>
                    <a:lnTo>
                      <a:pt x="506" y="3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40"/>
              <p:cNvSpPr>
                <a:spLocks noEditPoints="1"/>
              </p:cNvSpPr>
              <p:nvPr/>
            </p:nvSpPr>
            <p:spPr bwMode="auto">
              <a:xfrm>
                <a:off x="5610225" y="2660650"/>
                <a:ext cx="142875" cy="142875"/>
              </a:xfrm>
              <a:custGeom>
                <a:avLst/>
                <a:gdLst>
                  <a:gd name="T0" fmla="*/ 193 w 361"/>
                  <a:gd name="T1" fmla="*/ 193 h 362"/>
                  <a:gd name="T2" fmla="*/ 192 w 361"/>
                  <a:gd name="T3" fmla="*/ 270 h 362"/>
                  <a:gd name="T4" fmla="*/ 185 w 361"/>
                  <a:gd name="T5" fmla="*/ 276 h 362"/>
                  <a:gd name="T6" fmla="*/ 175 w 361"/>
                  <a:gd name="T7" fmla="*/ 276 h 362"/>
                  <a:gd name="T8" fmla="*/ 169 w 361"/>
                  <a:gd name="T9" fmla="*/ 270 h 362"/>
                  <a:gd name="T10" fmla="*/ 168 w 361"/>
                  <a:gd name="T11" fmla="*/ 193 h 362"/>
                  <a:gd name="T12" fmla="*/ 92 w 361"/>
                  <a:gd name="T13" fmla="*/ 193 h 362"/>
                  <a:gd name="T14" fmla="*/ 85 w 361"/>
                  <a:gd name="T15" fmla="*/ 186 h 362"/>
                  <a:gd name="T16" fmla="*/ 85 w 361"/>
                  <a:gd name="T17" fmla="*/ 176 h 362"/>
                  <a:gd name="T18" fmla="*/ 92 w 361"/>
                  <a:gd name="T19" fmla="*/ 170 h 362"/>
                  <a:gd name="T20" fmla="*/ 168 w 361"/>
                  <a:gd name="T21" fmla="*/ 169 h 362"/>
                  <a:gd name="T22" fmla="*/ 169 w 361"/>
                  <a:gd name="T23" fmla="*/ 93 h 362"/>
                  <a:gd name="T24" fmla="*/ 175 w 361"/>
                  <a:gd name="T25" fmla="*/ 86 h 362"/>
                  <a:gd name="T26" fmla="*/ 185 w 361"/>
                  <a:gd name="T27" fmla="*/ 86 h 362"/>
                  <a:gd name="T28" fmla="*/ 192 w 361"/>
                  <a:gd name="T29" fmla="*/ 93 h 362"/>
                  <a:gd name="T30" fmla="*/ 193 w 361"/>
                  <a:gd name="T31" fmla="*/ 169 h 362"/>
                  <a:gd name="T32" fmla="*/ 269 w 361"/>
                  <a:gd name="T33" fmla="*/ 170 h 362"/>
                  <a:gd name="T34" fmla="*/ 275 w 361"/>
                  <a:gd name="T35" fmla="*/ 176 h 362"/>
                  <a:gd name="T36" fmla="*/ 275 w 361"/>
                  <a:gd name="T37" fmla="*/ 186 h 362"/>
                  <a:gd name="T38" fmla="*/ 269 w 361"/>
                  <a:gd name="T39" fmla="*/ 193 h 362"/>
                  <a:gd name="T40" fmla="*/ 181 w 361"/>
                  <a:gd name="T41" fmla="*/ 0 h 362"/>
                  <a:gd name="T42" fmla="*/ 144 w 361"/>
                  <a:gd name="T43" fmla="*/ 4 h 362"/>
                  <a:gd name="T44" fmla="*/ 110 w 361"/>
                  <a:gd name="T45" fmla="*/ 14 h 362"/>
                  <a:gd name="T46" fmla="*/ 80 w 361"/>
                  <a:gd name="T47" fmla="*/ 32 h 362"/>
                  <a:gd name="T48" fmla="*/ 53 w 361"/>
                  <a:gd name="T49" fmla="*/ 54 h 362"/>
                  <a:gd name="T50" fmla="*/ 31 w 361"/>
                  <a:gd name="T51" fmla="*/ 81 h 362"/>
                  <a:gd name="T52" fmla="*/ 14 w 361"/>
                  <a:gd name="T53" fmla="*/ 111 h 362"/>
                  <a:gd name="T54" fmla="*/ 3 w 361"/>
                  <a:gd name="T55" fmla="*/ 145 h 362"/>
                  <a:gd name="T56" fmla="*/ 0 w 361"/>
                  <a:gd name="T57" fmla="*/ 182 h 362"/>
                  <a:gd name="T58" fmla="*/ 3 w 361"/>
                  <a:gd name="T59" fmla="*/ 217 h 362"/>
                  <a:gd name="T60" fmla="*/ 14 w 361"/>
                  <a:gd name="T61" fmla="*/ 252 h 362"/>
                  <a:gd name="T62" fmla="*/ 31 w 361"/>
                  <a:gd name="T63" fmla="*/ 283 h 362"/>
                  <a:gd name="T64" fmla="*/ 53 w 361"/>
                  <a:gd name="T65" fmla="*/ 309 h 362"/>
                  <a:gd name="T66" fmla="*/ 80 w 361"/>
                  <a:gd name="T67" fmla="*/ 331 h 362"/>
                  <a:gd name="T68" fmla="*/ 110 w 361"/>
                  <a:gd name="T69" fmla="*/ 348 h 362"/>
                  <a:gd name="T70" fmla="*/ 144 w 361"/>
                  <a:gd name="T71" fmla="*/ 358 h 362"/>
                  <a:gd name="T72" fmla="*/ 181 w 361"/>
                  <a:gd name="T73" fmla="*/ 362 h 362"/>
                  <a:gd name="T74" fmla="*/ 216 w 361"/>
                  <a:gd name="T75" fmla="*/ 358 h 362"/>
                  <a:gd name="T76" fmla="*/ 251 w 361"/>
                  <a:gd name="T77" fmla="*/ 348 h 362"/>
                  <a:gd name="T78" fmla="*/ 281 w 361"/>
                  <a:gd name="T79" fmla="*/ 331 h 362"/>
                  <a:gd name="T80" fmla="*/ 308 w 361"/>
                  <a:gd name="T81" fmla="*/ 309 h 362"/>
                  <a:gd name="T82" fmla="*/ 330 w 361"/>
                  <a:gd name="T83" fmla="*/ 283 h 362"/>
                  <a:gd name="T84" fmla="*/ 347 w 361"/>
                  <a:gd name="T85" fmla="*/ 252 h 362"/>
                  <a:gd name="T86" fmla="*/ 357 w 361"/>
                  <a:gd name="T87" fmla="*/ 217 h 362"/>
                  <a:gd name="T88" fmla="*/ 361 w 361"/>
                  <a:gd name="T89" fmla="*/ 182 h 362"/>
                  <a:gd name="T90" fmla="*/ 357 w 361"/>
                  <a:gd name="T91" fmla="*/ 145 h 362"/>
                  <a:gd name="T92" fmla="*/ 347 w 361"/>
                  <a:gd name="T93" fmla="*/ 111 h 362"/>
                  <a:gd name="T94" fmla="*/ 330 w 361"/>
                  <a:gd name="T95" fmla="*/ 81 h 362"/>
                  <a:gd name="T96" fmla="*/ 308 w 361"/>
                  <a:gd name="T97" fmla="*/ 54 h 362"/>
                  <a:gd name="T98" fmla="*/ 281 w 361"/>
                  <a:gd name="T99" fmla="*/ 32 h 362"/>
                  <a:gd name="T100" fmla="*/ 251 w 361"/>
                  <a:gd name="T101" fmla="*/ 14 h 362"/>
                  <a:gd name="T102" fmla="*/ 216 w 361"/>
                  <a:gd name="T103" fmla="*/ 4 h 362"/>
                  <a:gd name="T104" fmla="*/ 181 w 361"/>
                  <a:gd name="T10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1" h="362">
                    <a:moveTo>
                      <a:pt x="264" y="193"/>
                    </a:moveTo>
                    <a:lnTo>
                      <a:pt x="193" y="193"/>
                    </a:lnTo>
                    <a:lnTo>
                      <a:pt x="193" y="265"/>
                    </a:lnTo>
                    <a:lnTo>
                      <a:pt x="192" y="270"/>
                    </a:lnTo>
                    <a:lnTo>
                      <a:pt x="189" y="274"/>
                    </a:lnTo>
                    <a:lnTo>
                      <a:pt x="185" y="276"/>
                    </a:lnTo>
                    <a:lnTo>
                      <a:pt x="181" y="277"/>
                    </a:lnTo>
                    <a:lnTo>
                      <a:pt x="175" y="276"/>
                    </a:lnTo>
                    <a:lnTo>
                      <a:pt x="171" y="274"/>
                    </a:lnTo>
                    <a:lnTo>
                      <a:pt x="169" y="270"/>
                    </a:lnTo>
                    <a:lnTo>
                      <a:pt x="168" y="265"/>
                    </a:lnTo>
                    <a:lnTo>
                      <a:pt x="168" y="193"/>
                    </a:lnTo>
                    <a:lnTo>
                      <a:pt x="96" y="193"/>
                    </a:lnTo>
                    <a:lnTo>
                      <a:pt x="92" y="193"/>
                    </a:lnTo>
                    <a:lnTo>
                      <a:pt x="88" y="190"/>
                    </a:lnTo>
                    <a:lnTo>
                      <a:pt x="85" y="186"/>
                    </a:lnTo>
                    <a:lnTo>
                      <a:pt x="84" y="182"/>
                    </a:lnTo>
                    <a:lnTo>
                      <a:pt x="85" y="176"/>
                    </a:lnTo>
                    <a:lnTo>
                      <a:pt x="88" y="172"/>
                    </a:lnTo>
                    <a:lnTo>
                      <a:pt x="92" y="170"/>
                    </a:lnTo>
                    <a:lnTo>
                      <a:pt x="96" y="169"/>
                    </a:lnTo>
                    <a:lnTo>
                      <a:pt x="168" y="169"/>
                    </a:lnTo>
                    <a:lnTo>
                      <a:pt x="168" y="97"/>
                    </a:lnTo>
                    <a:lnTo>
                      <a:pt x="169" y="93"/>
                    </a:lnTo>
                    <a:lnTo>
                      <a:pt x="171" y="89"/>
                    </a:lnTo>
                    <a:lnTo>
                      <a:pt x="175" y="86"/>
                    </a:lnTo>
                    <a:lnTo>
                      <a:pt x="181" y="85"/>
                    </a:lnTo>
                    <a:lnTo>
                      <a:pt x="185" y="86"/>
                    </a:lnTo>
                    <a:lnTo>
                      <a:pt x="189" y="89"/>
                    </a:lnTo>
                    <a:lnTo>
                      <a:pt x="192" y="93"/>
                    </a:lnTo>
                    <a:lnTo>
                      <a:pt x="193" y="97"/>
                    </a:lnTo>
                    <a:lnTo>
                      <a:pt x="193" y="169"/>
                    </a:lnTo>
                    <a:lnTo>
                      <a:pt x="264" y="169"/>
                    </a:lnTo>
                    <a:lnTo>
                      <a:pt x="269" y="170"/>
                    </a:lnTo>
                    <a:lnTo>
                      <a:pt x="273" y="172"/>
                    </a:lnTo>
                    <a:lnTo>
                      <a:pt x="275" y="176"/>
                    </a:lnTo>
                    <a:lnTo>
                      <a:pt x="276" y="182"/>
                    </a:lnTo>
                    <a:lnTo>
                      <a:pt x="275" y="186"/>
                    </a:lnTo>
                    <a:lnTo>
                      <a:pt x="273" y="190"/>
                    </a:lnTo>
                    <a:lnTo>
                      <a:pt x="269" y="193"/>
                    </a:lnTo>
                    <a:lnTo>
                      <a:pt x="264" y="193"/>
                    </a:lnTo>
                    <a:close/>
                    <a:moveTo>
                      <a:pt x="181" y="0"/>
                    </a:moveTo>
                    <a:lnTo>
                      <a:pt x="162" y="1"/>
                    </a:lnTo>
                    <a:lnTo>
                      <a:pt x="144" y="4"/>
                    </a:lnTo>
                    <a:lnTo>
                      <a:pt x="126" y="8"/>
                    </a:lnTo>
                    <a:lnTo>
                      <a:pt x="110" y="14"/>
                    </a:lnTo>
                    <a:lnTo>
                      <a:pt x="94" y="23"/>
                    </a:lnTo>
                    <a:lnTo>
                      <a:pt x="80" y="32"/>
                    </a:lnTo>
                    <a:lnTo>
                      <a:pt x="65" y="42"/>
                    </a:lnTo>
                    <a:lnTo>
                      <a:pt x="53" y="54"/>
                    </a:lnTo>
                    <a:lnTo>
                      <a:pt x="41" y="66"/>
                    </a:lnTo>
                    <a:lnTo>
                      <a:pt x="31" y="81"/>
                    </a:lnTo>
                    <a:lnTo>
                      <a:pt x="21" y="96"/>
                    </a:lnTo>
                    <a:lnTo>
                      <a:pt x="14" y="111"/>
                    </a:lnTo>
                    <a:lnTo>
                      <a:pt x="8" y="128"/>
                    </a:lnTo>
                    <a:lnTo>
                      <a:pt x="3" y="145"/>
                    </a:lnTo>
                    <a:lnTo>
                      <a:pt x="1" y="163"/>
                    </a:lnTo>
                    <a:lnTo>
                      <a:pt x="0" y="182"/>
                    </a:lnTo>
                    <a:lnTo>
                      <a:pt x="1" y="200"/>
                    </a:lnTo>
                    <a:lnTo>
                      <a:pt x="3" y="217"/>
                    </a:lnTo>
                    <a:lnTo>
                      <a:pt x="8" y="235"/>
                    </a:lnTo>
                    <a:lnTo>
                      <a:pt x="14" y="252"/>
                    </a:lnTo>
                    <a:lnTo>
                      <a:pt x="21" y="267"/>
                    </a:lnTo>
                    <a:lnTo>
                      <a:pt x="31" y="283"/>
                    </a:lnTo>
                    <a:lnTo>
                      <a:pt x="41" y="296"/>
                    </a:lnTo>
                    <a:lnTo>
                      <a:pt x="53" y="309"/>
                    </a:lnTo>
                    <a:lnTo>
                      <a:pt x="65" y="320"/>
                    </a:lnTo>
                    <a:lnTo>
                      <a:pt x="80" y="331"/>
                    </a:lnTo>
                    <a:lnTo>
                      <a:pt x="94" y="340"/>
                    </a:lnTo>
                    <a:lnTo>
                      <a:pt x="110" y="348"/>
                    </a:lnTo>
                    <a:lnTo>
                      <a:pt x="126" y="354"/>
                    </a:lnTo>
                    <a:lnTo>
                      <a:pt x="144" y="358"/>
                    </a:lnTo>
                    <a:lnTo>
                      <a:pt x="162" y="361"/>
                    </a:lnTo>
                    <a:lnTo>
                      <a:pt x="181" y="362"/>
                    </a:lnTo>
                    <a:lnTo>
                      <a:pt x="199" y="361"/>
                    </a:lnTo>
                    <a:lnTo>
                      <a:pt x="216" y="358"/>
                    </a:lnTo>
                    <a:lnTo>
                      <a:pt x="234" y="354"/>
                    </a:lnTo>
                    <a:lnTo>
                      <a:pt x="251" y="348"/>
                    </a:lnTo>
                    <a:lnTo>
                      <a:pt x="266" y="340"/>
                    </a:lnTo>
                    <a:lnTo>
                      <a:pt x="281" y="331"/>
                    </a:lnTo>
                    <a:lnTo>
                      <a:pt x="295" y="320"/>
                    </a:lnTo>
                    <a:lnTo>
                      <a:pt x="308" y="309"/>
                    </a:lnTo>
                    <a:lnTo>
                      <a:pt x="319" y="296"/>
                    </a:lnTo>
                    <a:lnTo>
                      <a:pt x="330" y="283"/>
                    </a:lnTo>
                    <a:lnTo>
                      <a:pt x="340" y="267"/>
                    </a:lnTo>
                    <a:lnTo>
                      <a:pt x="347" y="252"/>
                    </a:lnTo>
                    <a:lnTo>
                      <a:pt x="353" y="235"/>
                    </a:lnTo>
                    <a:lnTo>
                      <a:pt x="357" y="217"/>
                    </a:lnTo>
                    <a:lnTo>
                      <a:pt x="360" y="200"/>
                    </a:lnTo>
                    <a:lnTo>
                      <a:pt x="361" y="182"/>
                    </a:lnTo>
                    <a:lnTo>
                      <a:pt x="360" y="163"/>
                    </a:lnTo>
                    <a:lnTo>
                      <a:pt x="357" y="145"/>
                    </a:lnTo>
                    <a:lnTo>
                      <a:pt x="353" y="128"/>
                    </a:lnTo>
                    <a:lnTo>
                      <a:pt x="347" y="111"/>
                    </a:lnTo>
                    <a:lnTo>
                      <a:pt x="340" y="96"/>
                    </a:lnTo>
                    <a:lnTo>
                      <a:pt x="330" y="81"/>
                    </a:lnTo>
                    <a:lnTo>
                      <a:pt x="319" y="66"/>
                    </a:lnTo>
                    <a:lnTo>
                      <a:pt x="308" y="54"/>
                    </a:lnTo>
                    <a:lnTo>
                      <a:pt x="295" y="42"/>
                    </a:lnTo>
                    <a:lnTo>
                      <a:pt x="281" y="32"/>
                    </a:lnTo>
                    <a:lnTo>
                      <a:pt x="266" y="23"/>
                    </a:lnTo>
                    <a:lnTo>
                      <a:pt x="251" y="14"/>
                    </a:lnTo>
                    <a:lnTo>
                      <a:pt x="234" y="8"/>
                    </a:lnTo>
                    <a:lnTo>
                      <a:pt x="216" y="4"/>
                    </a:lnTo>
                    <a:lnTo>
                      <a:pt x="199" y="1"/>
                    </a:lnTo>
                    <a:lnTo>
                      <a:pt x="18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5" name="Group 44"/>
          <p:cNvGrpSpPr/>
          <p:nvPr/>
        </p:nvGrpSpPr>
        <p:grpSpPr>
          <a:xfrm>
            <a:off x="2871103" y="2633662"/>
            <a:ext cx="1464766" cy="1778086"/>
            <a:chOff x="2871103" y="2633662"/>
            <a:chExt cx="1464766" cy="1778086"/>
          </a:xfrm>
        </p:grpSpPr>
        <p:grpSp>
          <p:nvGrpSpPr>
            <p:cNvPr id="7" name="Group 6"/>
            <p:cNvGrpSpPr/>
            <p:nvPr/>
          </p:nvGrpSpPr>
          <p:grpSpPr>
            <a:xfrm>
              <a:off x="3103244" y="2633662"/>
              <a:ext cx="1114425" cy="1114425"/>
              <a:chOff x="752474" y="2895600"/>
              <a:chExt cx="1114425" cy="1114425"/>
            </a:xfrm>
          </p:grpSpPr>
          <p:sp>
            <p:nvSpPr>
              <p:cNvPr id="8" name="Oval 7"/>
              <p:cNvSpPr/>
              <p:nvPr/>
            </p:nvSpPr>
            <p:spPr>
              <a:xfrm>
                <a:off x="866774" y="3009900"/>
                <a:ext cx="885825" cy="885825"/>
              </a:xfrm>
              <a:prstGeom prst="ellipse">
                <a:avLst/>
              </a:prstGeom>
              <a:solidFill>
                <a:srgbClr val="1B2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52474" y="2895600"/>
                <a:ext cx="1114425" cy="1114425"/>
              </a:xfrm>
              <a:prstGeom prst="ellipse">
                <a:avLst/>
              </a:prstGeom>
              <a:noFill/>
              <a:ln w="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a:off x="2871103" y="3823895"/>
              <a:ext cx="1464766" cy="587853"/>
            </a:xfrm>
            <a:prstGeom prst="rect">
              <a:avLst/>
            </a:prstGeom>
          </p:spPr>
          <p:txBody>
            <a:bodyPr wrap="square">
              <a:spAutoFit/>
            </a:bodyPr>
            <a:lstStyle/>
            <a:p>
              <a:pPr algn="ctr">
                <a:lnSpc>
                  <a:spcPct val="115000"/>
                </a:lnSpc>
              </a:pPr>
              <a:r>
                <a:rPr lang="en-MY" sz="14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rPr>
                <a:t>100% payment guarantee</a:t>
              </a:r>
              <a:endParaRPr lang="en-US" sz="14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endParaRPr>
            </a:p>
          </p:txBody>
        </p:sp>
        <p:grpSp>
          <p:nvGrpSpPr>
            <p:cNvPr id="33" name="Group 32"/>
            <p:cNvGrpSpPr/>
            <p:nvPr/>
          </p:nvGrpSpPr>
          <p:grpSpPr>
            <a:xfrm>
              <a:off x="3516787" y="3044655"/>
              <a:ext cx="287337" cy="273050"/>
              <a:chOff x="5465763" y="1358900"/>
              <a:chExt cx="287337" cy="273050"/>
            </a:xfrm>
            <a:solidFill>
              <a:schemeClr val="bg1"/>
            </a:solidFill>
          </p:grpSpPr>
          <p:sp>
            <p:nvSpPr>
              <p:cNvPr id="34" name="Freeform 567"/>
              <p:cNvSpPr>
                <a:spLocks noEditPoints="1"/>
              </p:cNvSpPr>
              <p:nvPr/>
            </p:nvSpPr>
            <p:spPr bwMode="auto">
              <a:xfrm>
                <a:off x="5586413" y="1446213"/>
                <a:ext cx="76200" cy="76200"/>
              </a:xfrm>
              <a:custGeom>
                <a:avLst/>
                <a:gdLst>
                  <a:gd name="T0" fmla="*/ 106 w 241"/>
                  <a:gd name="T1" fmla="*/ 72 h 241"/>
                  <a:gd name="T2" fmla="*/ 108 w 241"/>
                  <a:gd name="T3" fmla="*/ 66 h 241"/>
                  <a:gd name="T4" fmla="*/ 112 w 241"/>
                  <a:gd name="T5" fmla="*/ 63 h 241"/>
                  <a:gd name="T6" fmla="*/ 117 w 241"/>
                  <a:gd name="T7" fmla="*/ 61 h 241"/>
                  <a:gd name="T8" fmla="*/ 124 w 241"/>
                  <a:gd name="T9" fmla="*/ 60 h 241"/>
                  <a:gd name="T10" fmla="*/ 129 w 241"/>
                  <a:gd name="T11" fmla="*/ 63 h 241"/>
                  <a:gd name="T12" fmla="*/ 133 w 241"/>
                  <a:gd name="T13" fmla="*/ 66 h 241"/>
                  <a:gd name="T14" fmla="*/ 136 w 241"/>
                  <a:gd name="T15" fmla="*/ 72 h 241"/>
                  <a:gd name="T16" fmla="*/ 136 w 241"/>
                  <a:gd name="T17" fmla="*/ 165 h 241"/>
                  <a:gd name="T18" fmla="*/ 134 w 241"/>
                  <a:gd name="T19" fmla="*/ 171 h 241"/>
                  <a:gd name="T20" fmla="*/ 131 w 241"/>
                  <a:gd name="T21" fmla="*/ 176 h 241"/>
                  <a:gd name="T22" fmla="*/ 126 w 241"/>
                  <a:gd name="T23" fmla="*/ 179 h 241"/>
                  <a:gd name="T24" fmla="*/ 121 w 241"/>
                  <a:gd name="T25" fmla="*/ 180 h 241"/>
                  <a:gd name="T26" fmla="*/ 115 w 241"/>
                  <a:gd name="T27" fmla="*/ 179 h 241"/>
                  <a:gd name="T28" fmla="*/ 110 w 241"/>
                  <a:gd name="T29" fmla="*/ 176 h 241"/>
                  <a:gd name="T30" fmla="*/ 107 w 241"/>
                  <a:gd name="T31" fmla="*/ 171 h 241"/>
                  <a:gd name="T32" fmla="*/ 106 w 241"/>
                  <a:gd name="T33" fmla="*/ 165 h 241"/>
                  <a:gd name="T34" fmla="*/ 121 w 241"/>
                  <a:gd name="T35" fmla="*/ 241 h 241"/>
                  <a:gd name="T36" fmla="*/ 145 w 241"/>
                  <a:gd name="T37" fmla="*/ 238 h 241"/>
                  <a:gd name="T38" fmla="*/ 168 w 241"/>
                  <a:gd name="T39" fmla="*/ 232 h 241"/>
                  <a:gd name="T40" fmla="*/ 188 w 241"/>
                  <a:gd name="T41" fmla="*/ 220 h 241"/>
                  <a:gd name="T42" fmla="*/ 205 w 241"/>
                  <a:gd name="T43" fmla="*/ 206 h 241"/>
                  <a:gd name="T44" fmla="*/ 220 w 241"/>
                  <a:gd name="T45" fmla="*/ 188 h 241"/>
                  <a:gd name="T46" fmla="*/ 231 w 241"/>
                  <a:gd name="T47" fmla="*/ 167 h 241"/>
                  <a:gd name="T48" fmla="*/ 238 w 241"/>
                  <a:gd name="T49" fmla="*/ 145 h 241"/>
                  <a:gd name="T50" fmla="*/ 241 w 241"/>
                  <a:gd name="T51" fmla="*/ 120 h 241"/>
                  <a:gd name="T52" fmla="*/ 238 w 241"/>
                  <a:gd name="T53" fmla="*/ 96 h 241"/>
                  <a:gd name="T54" fmla="*/ 231 w 241"/>
                  <a:gd name="T55" fmla="*/ 74 h 241"/>
                  <a:gd name="T56" fmla="*/ 220 w 241"/>
                  <a:gd name="T57" fmla="*/ 53 h 241"/>
                  <a:gd name="T58" fmla="*/ 205 w 241"/>
                  <a:gd name="T59" fmla="*/ 35 h 241"/>
                  <a:gd name="T60" fmla="*/ 188 w 241"/>
                  <a:gd name="T61" fmla="*/ 20 h 241"/>
                  <a:gd name="T62" fmla="*/ 168 w 241"/>
                  <a:gd name="T63" fmla="*/ 9 h 241"/>
                  <a:gd name="T64" fmla="*/ 145 w 241"/>
                  <a:gd name="T65" fmla="*/ 2 h 241"/>
                  <a:gd name="T66" fmla="*/ 121 w 241"/>
                  <a:gd name="T67" fmla="*/ 0 h 241"/>
                  <a:gd name="T68" fmla="*/ 96 w 241"/>
                  <a:gd name="T69" fmla="*/ 2 h 241"/>
                  <a:gd name="T70" fmla="*/ 73 w 241"/>
                  <a:gd name="T71" fmla="*/ 9 h 241"/>
                  <a:gd name="T72" fmla="*/ 53 w 241"/>
                  <a:gd name="T73" fmla="*/ 20 h 241"/>
                  <a:gd name="T74" fmla="*/ 36 w 241"/>
                  <a:gd name="T75" fmla="*/ 35 h 241"/>
                  <a:gd name="T76" fmla="*/ 21 w 241"/>
                  <a:gd name="T77" fmla="*/ 53 h 241"/>
                  <a:gd name="T78" fmla="*/ 10 w 241"/>
                  <a:gd name="T79" fmla="*/ 74 h 241"/>
                  <a:gd name="T80" fmla="*/ 3 w 241"/>
                  <a:gd name="T81" fmla="*/ 96 h 241"/>
                  <a:gd name="T82" fmla="*/ 0 w 241"/>
                  <a:gd name="T83" fmla="*/ 120 h 241"/>
                  <a:gd name="T84" fmla="*/ 3 w 241"/>
                  <a:gd name="T85" fmla="*/ 145 h 241"/>
                  <a:gd name="T86" fmla="*/ 10 w 241"/>
                  <a:gd name="T87" fmla="*/ 167 h 241"/>
                  <a:gd name="T88" fmla="*/ 21 w 241"/>
                  <a:gd name="T89" fmla="*/ 188 h 241"/>
                  <a:gd name="T90" fmla="*/ 36 w 241"/>
                  <a:gd name="T91" fmla="*/ 206 h 241"/>
                  <a:gd name="T92" fmla="*/ 53 w 241"/>
                  <a:gd name="T93" fmla="*/ 220 h 241"/>
                  <a:gd name="T94" fmla="*/ 73 w 241"/>
                  <a:gd name="T95" fmla="*/ 232 h 241"/>
                  <a:gd name="T96" fmla="*/ 96 w 241"/>
                  <a:gd name="T97" fmla="*/ 238 h 241"/>
                  <a:gd name="T98" fmla="*/ 121 w 241"/>
                  <a:gd name="T9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1" h="241">
                    <a:moveTo>
                      <a:pt x="106" y="75"/>
                    </a:moveTo>
                    <a:lnTo>
                      <a:pt x="106" y="72"/>
                    </a:lnTo>
                    <a:lnTo>
                      <a:pt x="107" y="70"/>
                    </a:lnTo>
                    <a:lnTo>
                      <a:pt x="108" y="66"/>
                    </a:lnTo>
                    <a:lnTo>
                      <a:pt x="110" y="64"/>
                    </a:lnTo>
                    <a:lnTo>
                      <a:pt x="112" y="63"/>
                    </a:lnTo>
                    <a:lnTo>
                      <a:pt x="115" y="61"/>
                    </a:lnTo>
                    <a:lnTo>
                      <a:pt x="117" y="61"/>
                    </a:lnTo>
                    <a:lnTo>
                      <a:pt x="121" y="60"/>
                    </a:lnTo>
                    <a:lnTo>
                      <a:pt x="124" y="60"/>
                    </a:lnTo>
                    <a:lnTo>
                      <a:pt x="126" y="61"/>
                    </a:lnTo>
                    <a:lnTo>
                      <a:pt x="129" y="63"/>
                    </a:lnTo>
                    <a:lnTo>
                      <a:pt x="131" y="64"/>
                    </a:lnTo>
                    <a:lnTo>
                      <a:pt x="133" y="66"/>
                    </a:lnTo>
                    <a:lnTo>
                      <a:pt x="134" y="70"/>
                    </a:lnTo>
                    <a:lnTo>
                      <a:pt x="136" y="72"/>
                    </a:lnTo>
                    <a:lnTo>
                      <a:pt x="136" y="75"/>
                    </a:lnTo>
                    <a:lnTo>
                      <a:pt x="136" y="165"/>
                    </a:lnTo>
                    <a:lnTo>
                      <a:pt x="136" y="168"/>
                    </a:lnTo>
                    <a:lnTo>
                      <a:pt x="134" y="171"/>
                    </a:lnTo>
                    <a:lnTo>
                      <a:pt x="133" y="174"/>
                    </a:lnTo>
                    <a:lnTo>
                      <a:pt x="131" y="176"/>
                    </a:lnTo>
                    <a:lnTo>
                      <a:pt x="129" y="178"/>
                    </a:lnTo>
                    <a:lnTo>
                      <a:pt x="126" y="179"/>
                    </a:lnTo>
                    <a:lnTo>
                      <a:pt x="124" y="180"/>
                    </a:lnTo>
                    <a:lnTo>
                      <a:pt x="121" y="180"/>
                    </a:lnTo>
                    <a:lnTo>
                      <a:pt x="117" y="180"/>
                    </a:lnTo>
                    <a:lnTo>
                      <a:pt x="115" y="179"/>
                    </a:lnTo>
                    <a:lnTo>
                      <a:pt x="112" y="178"/>
                    </a:lnTo>
                    <a:lnTo>
                      <a:pt x="110" y="176"/>
                    </a:lnTo>
                    <a:lnTo>
                      <a:pt x="108" y="174"/>
                    </a:lnTo>
                    <a:lnTo>
                      <a:pt x="107" y="171"/>
                    </a:lnTo>
                    <a:lnTo>
                      <a:pt x="106" y="168"/>
                    </a:lnTo>
                    <a:lnTo>
                      <a:pt x="106" y="165"/>
                    </a:lnTo>
                    <a:lnTo>
                      <a:pt x="106" y="75"/>
                    </a:lnTo>
                    <a:close/>
                    <a:moveTo>
                      <a:pt x="121" y="241"/>
                    </a:moveTo>
                    <a:lnTo>
                      <a:pt x="132" y="240"/>
                    </a:lnTo>
                    <a:lnTo>
                      <a:pt x="145" y="238"/>
                    </a:lnTo>
                    <a:lnTo>
                      <a:pt x="156" y="236"/>
                    </a:lnTo>
                    <a:lnTo>
                      <a:pt x="168" y="232"/>
                    </a:lnTo>
                    <a:lnTo>
                      <a:pt x="177" y="226"/>
                    </a:lnTo>
                    <a:lnTo>
                      <a:pt x="188" y="220"/>
                    </a:lnTo>
                    <a:lnTo>
                      <a:pt x="197" y="213"/>
                    </a:lnTo>
                    <a:lnTo>
                      <a:pt x="205" y="206"/>
                    </a:lnTo>
                    <a:lnTo>
                      <a:pt x="214" y="197"/>
                    </a:lnTo>
                    <a:lnTo>
                      <a:pt x="220" y="188"/>
                    </a:lnTo>
                    <a:lnTo>
                      <a:pt x="227" y="178"/>
                    </a:lnTo>
                    <a:lnTo>
                      <a:pt x="231" y="167"/>
                    </a:lnTo>
                    <a:lnTo>
                      <a:pt x="235" y="156"/>
                    </a:lnTo>
                    <a:lnTo>
                      <a:pt x="238" y="145"/>
                    </a:lnTo>
                    <a:lnTo>
                      <a:pt x="241" y="133"/>
                    </a:lnTo>
                    <a:lnTo>
                      <a:pt x="241" y="120"/>
                    </a:lnTo>
                    <a:lnTo>
                      <a:pt x="241" y="108"/>
                    </a:lnTo>
                    <a:lnTo>
                      <a:pt x="238" y="96"/>
                    </a:lnTo>
                    <a:lnTo>
                      <a:pt x="235" y="85"/>
                    </a:lnTo>
                    <a:lnTo>
                      <a:pt x="231" y="74"/>
                    </a:lnTo>
                    <a:lnTo>
                      <a:pt x="227" y="63"/>
                    </a:lnTo>
                    <a:lnTo>
                      <a:pt x="220" y="53"/>
                    </a:lnTo>
                    <a:lnTo>
                      <a:pt x="214" y="44"/>
                    </a:lnTo>
                    <a:lnTo>
                      <a:pt x="205" y="35"/>
                    </a:lnTo>
                    <a:lnTo>
                      <a:pt x="197" y="28"/>
                    </a:lnTo>
                    <a:lnTo>
                      <a:pt x="188" y="20"/>
                    </a:lnTo>
                    <a:lnTo>
                      <a:pt x="177" y="15"/>
                    </a:lnTo>
                    <a:lnTo>
                      <a:pt x="168" y="9"/>
                    </a:lnTo>
                    <a:lnTo>
                      <a:pt x="156" y="5"/>
                    </a:lnTo>
                    <a:lnTo>
                      <a:pt x="145" y="2"/>
                    </a:lnTo>
                    <a:lnTo>
                      <a:pt x="132" y="1"/>
                    </a:lnTo>
                    <a:lnTo>
                      <a:pt x="121" y="0"/>
                    </a:lnTo>
                    <a:lnTo>
                      <a:pt x="109" y="1"/>
                    </a:lnTo>
                    <a:lnTo>
                      <a:pt x="96" y="2"/>
                    </a:lnTo>
                    <a:lnTo>
                      <a:pt x="85" y="5"/>
                    </a:lnTo>
                    <a:lnTo>
                      <a:pt x="73" y="9"/>
                    </a:lnTo>
                    <a:lnTo>
                      <a:pt x="64" y="15"/>
                    </a:lnTo>
                    <a:lnTo>
                      <a:pt x="53" y="20"/>
                    </a:lnTo>
                    <a:lnTo>
                      <a:pt x="44" y="28"/>
                    </a:lnTo>
                    <a:lnTo>
                      <a:pt x="36" y="35"/>
                    </a:lnTo>
                    <a:lnTo>
                      <a:pt x="27" y="44"/>
                    </a:lnTo>
                    <a:lnTo>
                      <a:pt x="21" y="53"/>
                    </a:lnTo>
                    <a:lnTo>
                      <a:pt x="14" y="63"/>
                    </a:lnTo>
                    <a:lnTo>
                      <a:pt x="10" y="74"/>
                    </a:lnTo>
                    <a:lnTo>
                      <a:pt x="6" y="85"/>
                    </a:lnTo>
                    <a:lnTo>
                      <a:pt x="3" y="96"/>
                    </a:lnTo>
                    <a:lnTo>
                      <a:pt x="0" y="108"/>
                    </a:lnTo>
                    <a:lnTo>
                      <a:pt x="0" y="120"/>
                    </a:lnTo>
                    <a:lnTo>
                      <a:pt x="0" y="133"/>
                    </a:lnTo>
                    <a:lnTo>
                      <a:pt x="3" y="145"/>
                    </a:lnTo>
                    <a:lnTo>
                      <a:pt x="6" y="156"/>
                    </a:lnTo>
                    <a:lnTo>
                      <a:pt x="10" y="167"/>
                    </a:lnTo>
                    <a:lnTo>
                      <a:pt x="14" y="178"/>
                    </a:lnTo>
                    <a:lnTo>
                      <a:pt x="21" y="188"/>
                    </a:lnTo>
                    <a:lnTo>
                      <a:pt x="27" y="197"/>
                    </a:lnTo>
                    <a:lnTo>
                      <a:pt x="36" y="206"/>
                    </a:lnTo>
                    <a:lnTo>
                      <a:pt x="44" y="213"/>
                    </a:lnTo>
                    <a:lnTo>
                      <a:pt x="53" y="220"/>
                    </a:lnTo>
                    <a:lnTo>
                      <a:pt x="64" y="226"/>
                    </a:lnTo>
                    <a:lnTo>
                      <a:pt x="73" y="232"/>
                    </a:lnTo>
                    <a:lnTo>
                      <a:pt x="85" y="236"/>
                    </a:lnTo>
                    <a:lnTo>
                      <a:pt x="96" y="238"/>
                    </a:lnTo>
                    <a:lnTo>
                      <a:pt x="109" y="240"/>
                    </a:lnTo>
                    <a:lnTo>
                      <a:pt x="121"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68"/>
              <p:cNvSpPr>
                <a:spLocks noEditPoints="1"/>
              </p:cNvSpPr>
              <p:nvPr/>
            </p:nvSpPr>
            <p:spPr bwMode="auto">
              <a:xfrm>
                <a:off x="5643563" y="1358900"/>
                <a:ext cx="76200" cy="77788"/>
              </a:xfrm>
              <a:custGeom>
                <a:avLst/>
                <a:gdLst>
                  <a:gd name="T0" fmla="*/ 106 w 241"/>
                  <a:gd name="T1" fmla="*/ 73 h 242"/>
                  <a:gd name="T2" fmla="*/ 108 w 241"/>
                  <a:gd name="T3" fmla="*/ 68 h 242"/>
                  <a:gd name="T4" fmla="*/ 112 w 241"/>
                  <a:gd name="T5" fmla="*/ 64 h 242"/>
                  <a:gd name="T6" fmla="*/ 118 w 241"/>
                  <a:gd name="T7" fmla="*/ 62 h 242"/>
                  <a:gd name="T8" fmla="*/ 123 w 241"/>
                  <a:gd name="T9" fmla="*/ 62 h 242"/>
                  <a:gd name="T10" fmla="*/ 128 w 241"/>
                  <a:gd name="T11" fmla="*/ 64 h 242"/>
                  <a:gd name="T12" fmla="*/ 133 w 241"/>
                  <a:gd name="T13" fmla="*/ 68 h 242"/>
                  <a:gd name="T14" fmla="*/ 135 w 241"/>
                  <a:gd name="T15" fmla="*/ 73 h 242"/>
                  <a:gd name="T16" fmla="*/ 135 w 241"/>
                  <a:gd name="T17" fmla="*/ 167 h 242"/>
                  <a:gd name="T18" fmla="*/ 134 w 241"/>
                  <a:gd name="T19" fmla="*/ 172 h 242"/>
                  <a:gd name="T20" fmla="*/ 130 w 241"/>
                  <a:gd name="T21" fmla="*/ 177 h 242"/>
                  <a:gd name="T22" fmla="*/ 126 w 241"/>
                  <a:gd name="T23" fmla="*/ 181 h 242"/>
                  <a:gd name="T24" fmla="*/ 120 w 241"/>
                  <a:gd name="T25" fmla="*/ 182 h 242"/>
                  <a:gd name="T26" fmla="*/ 114 w 241"/>
                  <a:gd name="T27" fmla="*/ 181 h 242"/>
                  <a:gd name="T28" fmla="*/ 110 w 241"/>
                  <a:gd name="T29" fmla="*/ 177 h 242"/>
                  <a:gd name="T30" fmla="*/ 107 w 241"/>
                  <a:gd name="T31" fmla="*/ 172 h 242"/>
                  <a:gd name="T32" fmla="*/ 105 w 241"/>
                  <a:gd name="T33" fmla="*/ 167 h 242"/>
                  <a:gd name="T34" fmla="*/ 120 w 241"/>
                  <a:gd name="T35" fmla="*/ 242 h 242"/>
                  <a:gd name="T36" fmla="*/ 144 w 241"/>
                  <a:gd name="T37" fmla="*/ 240 h 242"/>
                  <a:gd name="T38" fmla="*/ 167 w 241"/>
                  <a:gd name="T39" fmla="*/ 232 h 242"/>
                  <a:gd name="T40" fmla="*/ 187 w 241"/>
                  <a:gd name="T41" fmla="*/ 221 h 242"/>
                  <a:gd name="T42" fmla="*/ 206 w 241"/>
                  <a:gd name="T43" fmla="*/ 206 h 242"/>
                  <a:gd name="T44" fmla="*/ 221 w 241"/>
                  <a:gd name="T45" fmla="*/ 188 h 242"/>
                  <a:gd name="T46" fmla="*/ 231 w 241"/>
                  <a:gd name="T47" fmla="*/ 168 h 242"/>
                  <a:gd name="T48" fmla="*/ 238 w 241"/>
                  <a:gd name="T49" fmla="*/ 145 h 242"/>
                  <a:gd name="T50" fmla="*/ 241 w 241"/>
                  <a:gd name="T51" fmla="*/ 122 h 242"/>
                  <a:gd name="T52" fmla="*/ 238 w 241"/>
                  <a:gd name="T53" fmla="*/ 97 h 242"/>
                  <a:gd name="T54" fmla="*/ 231 w 241"/>
                  <a:gd name="T55" fmla="*/ 74 h 242"/>
                  <a:gd name="T56" fmla="*/ 221 w 241"/>
                  <a:gd name="T57" fmla="*/ 54 h 242"/>
                  <a:gd name="T58" fmla="*/ 206 w 241"/>
                  <a:gd name="T59" fmla="*/ 36 h 242"/>
                  <a:gd name="T60" fmla="*/ 187 w 241"/>
                  <a:gd name="T61" fmla="*/ 22 h 242"/>
                  <a:gd name="T62" fmla="*/ 167 w 241"/>
                  <a:gd name="T63" fmla="*/ 10 h 242"/>
                  <a:gd name="T64" fmla="*/ 144 w 241"/>
                  <a:gd name="T65" fmla="*/ 4 h 242"/>
                  <a:gd name="T66" fmla="*/ 120 w 241"/>
                  <a:gd name="T67" fmla="*/ 0 h 242"/>
                  <a:gd name="T68" fmla="*/ 96 w 241"/>
                  <a:gd name="T69" fmla="*/ 4 h 242"/>
                  <a:gd name="T70" fmla="*/ 74 w 241"/>
                  <a:gd name="T71" fmla="*/ 10 h 242"/>
                  <a:gd name="T72" fmla="*/ 53 w 241"/>
                  <a:gd name="T73" fmla="*/ 22 h 242"/>
                  <a:gd name="T74" fmla="*/ 35 w 241"/>
                  <a:gd name="T75" fmla="*/ 36 h 242"/>
                  <a:gd name="T76" fmla="*/ 20 w 241"/>
                  <a:gd name="T77" fmla="*/ 54 h 242"/>
                  <a:gd name="T78" fmla="*/ 9 w 241"/>
                  <a:gd name="T79" fmla="*/ 74 h 242"/>
                  <a:gd name="T80" fmla="*/ 2 w 241"/>
                  <a:gd name="T81" fmla="*/ 97 h 242"/>
                  <a:gd name="T82" fmla="*/ 0 w 241"/>
                  <a:gd name="T83" fmla="*/ 122 h 242"/>
                  <a:gd name="T84" fmla="*/ 2 w 241"/>
                  <a:gd name="T85" fmla="*/ 145 h 242"/>
                  <a:gd name="T86" fmla="*/ 9 w 241"/>
                  <a:gd name="T87" fmla="*/ 168 h 242"/>
                  <a:gd name="T88" fmla="*/ 20 w 241"/>
                  <a:gd name="T89" fmla="*/ 188 h 242"/>
                  <a:gd name="T90" fmla="*/ 35 w 241"/>
                  <a:gd name="T91" fmla="*/ 206 h 242"/>
                  <a:gd name="T92" fmla="*/ 53 w 241"/>
                  <a:gd name="T93" fmla="*/ 221 h 242"/>
                  <a:gd name="T94" fmla="*/ 74 w 241"/>
                  <a:gd name="T95" fmla="*/ 232 h 242"/>
                  <a:gd name="T96" fmla="*/ 96 w 241"/>
                  <a:gd name="T97" fmla="*/ 240 h 242"/>
                  <a:gd name="T98" fmla="*/ 120 w 241"/>
                  <a:gd name="T99"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1" h="242">
                    <a:moveTo>
                      <a:pt x="105" y="77"/>
                    </a:moveTo>
                    <a:lnTo>
                      <a:pt x="106" y="73"/>
                    </a:lnTo>
                    <a:lnTo>
                      <a:pt x="107" y="70"/>
                    </a:lnTo>
                    <a:lnTo>
                      <a:pt x="108" y="68"/>
                    </a:lnTo>
                    <a:lnTo>
                      <a:pt x="110" y="66"/>
                    </a:lnTo>
                    <a:lnTo>
                      <a:pt x="112" y="64"/>
                    </a:lnTo>
                    <a:lnTo>
                      <a:pt x="114" y="63"/>
                    </a:lnTo>
                    <a:lnTo>
                      <a:pt x="118" y="62"/>
                    </a:lnTo>
                    <a:lnTo>
                      <a:pt x="120" y="62"/>
                    </a:lnTo>
                    <a:lnTo>
                      <a:pt x="123" y="62"/>
                    </a:lnTo>
                    <a:lnTo>
                      <a:pt x="126" y="63"/>
                    </a:lnTo>
                    <a:lnTo>
                      <a:pt x="128" y="64"/>
                    </a:lnTo>
                    <a:lnTo>
                      <a:pt x="130" y="66"/>
                    </a:lnTo>
                    <a:lnTo>
                      <a:pt x="133" y="68"/>
                    </a:lnTo>
                    <a:lnTo>
                      <a:pt x="134" y="70"/>
                    </a:lnTo>
                    <a:lnTo>
                      <a:pt x="135" y="73"/>
                    </a:lnTo>
                    <a:lnTo>
                      <a:pt x="135" y="77"/>
                    </a:lnTo>
                    <a:lnTo>
                      <a:pt x="135" y="167"/>
                    </a:lnTo>
                    <a:lnTo>
                      <a:pt x="135" y="170"/>
                    </a:lnTo>
                    <a:lnTo>
                      <a:pt x="134" y="172"/>
                    </a:lnTo>
                    <a:lnTo>
                      <a:pt x="133" y="175"/>
                    </a:lnTo>
                    <a:lnTo>
                      <a:pt x="130" y="177"/>
                    </a:lnTo>
                    <a:lnTo>
                      <a:pt x="128" y="178"/>
                    </a:lnTo>
                    <a:lnTo>
                      <a:pt x="126" y="181"/>
                    </a:lnTo>
                    <a:lnTo>
                      <a:pt x="123" y="182"/>
                    </a:lnTo>
                    <a:lnTo>
                      <a:pt x="120" y="182"/>
                    </a:lnTo>
                    <a:lnTo>
                      <a:pt x="118" y="182"/>
                    </a:lnTo>
                    <a:lnTo>
                      <a:pt x="114" y="181"/>
                    </a:lnTo>
                    <a:lnTo>
                      <a:pt x="112" y="178"/>
                    </a:lnTo>
                    <a:lnTo>
                      <a:pt x="110" y="177"/>
                    </a:lnTo>
                    <a:lnTo>
                      <a:pt x="108" y="175"/>
                    </a:lnTo>
                    <a:lnTo>
                      <a:pt x="107" y="172"/>
                    </a:lnTo>
                    <a:lnTo>
                      <a:pt x="106" y="170"/>
                    </a:lnTo>
                    <a:lnTo>
                      <a:pt x="105" y="167"/>
                    </a:lnTo>
                    <a:lnTo>
                      <a:pt x="105" y="77"/>
                    </a:lnTo>
                    <a:close/>
                    <a:moveTo>
                      <a:pt x="120" y="242"/>
                    </a:moveTo>
                    <a:lnTo>
                      <a:pt x="133" y="241"/>
                    </a:lnTo>
                    <a:lnTo>
                      <a:pt x="144" y="240"/>
                    </a:lnTo>
                    <a:lnTo>
                      <a:pt x="156" y="236"/>
                    </a:lnTo>
                    <a:lnTo>
                      <a:pt x="167" y="232"/>
                    </a:lnTo>
                    <a:lnTo>
                      <a:pt x="178" y="227"/>
                    </a:lnTo>
                    <a:lnTo>
                      <a:pt x="187" y="221"/>
                    </a:lnTo>
                    <a:lnTo>
                      <a:pt x="197" y="214"/>
                    </a:lnTo>
                    <a:lnTo>
                      <a:pt x="206" y="206"/>
                    </a:lnTo>
                    <a:lnTo>
                      <a:pt x="213" y="198"/>
                    </a:lnTo>
                    <a:lnTo>
                      <a:pt x="221" y="188"/>
                    </a:lnTo>
                    <a:lnTo>
                      <a:pt x="226" y="178"/>
                    </a:lnTo>
                    <a:lnTo>
                      <a:pt x="231" y="168"/>
                    </a:lnTo>
                    <a:lnTo>
                      <a:pt x="236" y="157"/>
                    </a:lnTo>
                    <a:lnTo>
                      <a:pt x="238" y="145"/>
                    </a:lnTo>
                    <a:lnTo>
                      <a:pt x="240" y="133"/>
                    </a:lnTo>
                    <a:lnTo>
                      <a:pt x="241" y="122"/>
                    </a:lnTo>
                    <a:lnTo>
                      <a:pt x="240" y="109"/>
                    </a:lnTo>
                    <a:lnTo>
                      <a:pt x="238" y="97"/>
                    </a:lnTo>
                    <a:lnTo>
                      <a:pt x="236" y="85"/>
                    </a:lnTo>
                    <a:lnTo>
                      <a:pt x="231" y="74"/>
                    </a:lnTo>
                    <a:lnTo>
                      <a:pt x="226" y="64"/>
                    </a:lnTo>
                    <a:lnTo>
                      <a:pt x="221" y="54"/>
                    </a:lnTo>
                    <a:lnTo>
                      <a:pt x="213" y="44"/>
                    </a:lnTo>
                    <a:lnTo>
                      <a:pt x="206" y="36"/>
                    </a:lnTo>
                    <a:lnTo>
                      <a:pt x="197" y="28"/>
                    </a:lnTo>
                    <a:lnTo>
                      <a:pt x="187" y="22"/>
                    </a:lnTo>
                    <a:lnTo>
                      <a:pt x="178" y="15"/>
                    </a:lnTo>
                    <a:lnTo>
                      <a:pt x="167" y="10"/>
                    </a:lnTo>
                    <a:lnTo>
                      <a:pt x="156" y="7"/>
                    </a:lnTo>
                    <a:lnTo>
                      <a:pt x="144" y="4"/>
                    </a:lnTo>
                    <a:lnTo>
                      <a:pt x="133" y="2"/>
                    </a:lnTo>
                    <a:lnTo>
                      <a:pt x="120" y="0"/>
                    </a:lnTo>
                    <a:lnTo>
                      <a:pt x="108" y="2"/>
                    </a:lnTo>
                    <a:lnTo>
                      <a:pt x="96" y="4"/>
                    </a:lnTo>
                    <a:lnTo>
                      <a:pt x="84" y="6"/>
                    </a:lnTo>
                    <a:lnTo>
                      <a:pt x="74" y="10"/>
                    </a:lnTo>
                    <a:lnTo>
                      <a:pt x="63" y="15"/>
                    </a:lnTo>
                    <a:lnTo>
                      <a:pt x="53" y="22"/>
                    </a:lnTo>
                    <a:lnTo>
                      <a:pt x="44" y="28"/>
                    </a:lnTo>
                    <a:lnTo>
                      <a:pt x="35" y="36"/>
                    </a:lnTo>
                    <a:lnTo>
                      <a:pt x="27" y="44"/>
                    </a:lnTo>
                    <a:lnTo>
                      <a:pt x="20" y="54"/>
                    </a:lnTo>
                    <a:lnTo>
                      <a:pt x="15" y="64"/>
                    </a:lnTo>
                    <a:lnTo>
                      <a:pt x="9" y="74"/>
                    </a:lnTo>
                    <a:lnTo>
                      <a:pt x="5" y="85"/>
                    </a:lnTo>
                    <a:lnTo>
                      <a:pt x="2" y="97"/>
                    </a:lnTo>
                    <a:lnTo>
                      <a:pt x="1" y="109"/>
                    </a:lnTo>
                    <a:lnTo>
                      <a:pt x="0" y="122"/>
                    </a:lnTo>
                    <a:lnTo>
                      <a:pt x="1" y="133"/>
                    </a:lnTo>
                    <a:lnTo>
                      <a:pt x="2" y="145"/>
                    </a:lnTo>
                    <a:lnTo>
                      <a:pt x="5" y="157"/>
                    </a:lnTo>
                    <a:lnTo>
                      <a:pt x="9" y="168"/>
                    </a:lnTo>
                    <a:lnTo>
                      <a:pt x="15" y="178"/>
                    </a:lnTo>
                    <a:lnTo>
                      <a:pt x="20" y="188"/>
                    </a:lnTo>
                    <a:lnTo>
                      <a:pt x="27" y="198"/>
                    </a:lnTo>
                    <a:lnTo>
                      <a:pt x="35" y="206"/>
                    </a:lnTo>
                    <a:lnTo>
                      <a:pt x="44" y="214"/>
                    </a:lnTo>
                    <a:lnTo>
                      <a:pt x="53" y="221"/>
                    </a:lnTo>
                    <a:lnTo>
                      <a:pt x="63" y="227"/>
                    </a:lnTo>
                    <a:lnTo>
                      <a:pt x="74" y="232"/>
                    </a:lnTo>
                    <a:lnTo>
                      <a:pt x="84" y="236"/>
                    </a:lnTo>
                    <a:lnTo>
                      <a:pt x="96" y="240"/>
                    </a:lnTo>
                    <a:lnTo>
                      <a:pt x="108" y="241"/>
                    </a:lnTo>
                    <a:lnTo>
                      <a:pt x="120" y="2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69"/>
              <p:cNvSpPr>
                <a:spLocks/>
              </p:cNvSpPr>
              <p:nvPr/>
            </p:nvSpPr>
            <p:spPr bwMode="auto">
              <a:xfrm>
                <a:off x="5465763" y="1517650"/>
                <a:ext cx="57150" cy="95250"/>
              </a:xfrm>
              <a:custGeom>
                <a:avLst/>
                <a:gdLst>
                  <a:gd name="T0" fmla="*/ 165 w 180"/>
                  <a:gd name="T1" fmla="*/ 0 h 302"/>
                  <a:gd name="T2" fmla="*/ 15 w 180"/>
                  <a:gd name="T3" fmla="*/ 0 h 302"/>
                  <a:gd name="T4" fmla="*/ 12 w 180"/>
                  <a:gd name="T5" fmla="*/ 0 h 302"/>
                  <a:gd name="T6" fmla="*/ 9 w 180"/>
                  <a:gd name="T7" fmla="*/ 1 h 302"/>
                  <a:gd name="T8" fmla="*/ 6 w 180"/>
                  <a:gd name="T9" fmla="*/ 2 h 302"/>
                  <a:gd name="T10" fmla="*/ 4 w 180"/>
                  <a:gd name="T11" fmla="*/ 4 h 302"/>
                  <a:gd name="T12" fmla="*/ 2 w 180"/>
                  <a:gd name="T13" fmla="*/ 7 h 302"/>
                  <a:gd name="T14" fmla="*/ 1 w 180"/>
                  <a:gd name="T15" fmla="*/ 9 h 302"/>
                  <a:gd name="T16" fmla="*/ 0 w 180"/>
                  <a:gd name="T17" fmla="*/ 12 h 302"/>
                  <a:gd name="T18" fmla="*/ 0 w 180"/>
                  <a:gd name="T19" fmla="*/ 15 h 302"/>
                  <a:gd name="T20" fmla="*/ 0 w 180"/>
                  <a:gd name="T21" fmla="*/ 287 h 302"/>
                  <a:gd name="T22" fmla="*/ 0 w 180"/>
                  <a:gd name="T23" fmla="*/ 289 h 302"/>
                  <a:gd name="T24" fmla="*/ 1 w 180"/>
                  <a:gd name="T25" fmla="*/ 292 h 302"/>
                  <a:gd name="T26" fmla="*/ 2 w 180"/>
                  <a:gd name="T27" fmla="*/ 294 h 302"/>
                  <a:gd name="T28" fmla="*/ 4 w 180"/>
                  <a:gd name="T29" fmla="*/ 296 h 302"/>
                  <a:gd name="T30" fmla="*/ 6 w 180"/>
                  <a:gd name="T31" fmla="*/ 298 h 302"/>
                  <a:gd name="T32" fmla="*/ 9 w 180"/>
                  <a:gd name="T33" fmla="*/ 299 h 302"/>
                  <a:gd name="T34" fmla="*/ 12 w 180"/>
                  <a:gd name="T35" fmla="*/ 301 h 302"/>
                  <a:gd name="T36" fmla="*/ 15 w 180"/>
                  <a:gd name="T37" fmla="*/ 302 h 302"/>
                  <a:gd name="T38" fmla="*/ 165 w 180"/>
                  <a:gd name="T39" fmla="*/ 302 h 302"/>
                  <a:gd name="T40" fmla="*/ 168 w 180"/>
                  <a:gd name="T41" fmla="*/ 301 h 302"/>
                  <a:gd name="T42" fmla="*/ 172 w 180"/>
                  <a:gd name="T43" fmla="*/ 299 h 302"/>
                  <a:gd name="T44" fmla="*/ 174 w 180"/>
                  <a:gd name="T45" fmla="*/ 298 h 302"/>
                  <a:gd name="T46" fmla="*/ 176 w 180"/>
                  <a:gd name="T47" fmla="*/ 296 h 302"/>
                  <a:gd name="T48" fmla="*/ 178 w 180"/>
                  <a:gd name="T49" fmla="*/ 294 h 302"/>
                  <a:gd name="T50" fmla="*/ 179 w 180"/>
                  <a:gd name="T51" fmla="*/ 292 h 302"/>
                  <a:gd name="T52" fmla="*/ 180 w 180"/>
                  <a:gd name="T53" fmla="*/ 289 h 302"/>
                  <a:gd name="T54" fmla="*/ 180 w 180"/>
                  <a:gd name="T55" fmla="*/ 287 h 302"/>
                  <a:gd name="T56" fmla="*/ 180 w 180"/>
                  <a:gd name="T57" fmla="*/ 15 h 302"/>
                  <a:gd name="T58" fmla="*/ 180 w 180"/>
                  <a:gd name="T59" fmla="*/ 12 h 302"/>
                  <a:gd name="T60" fmla="*/ 179 w 180"/>
                  <a:gd name="T61" fmla="*/ 9 h 302"/>
                  <a:gd name="T62" fmla="*/ 178 w 180"/>
                  <a:gd name="T63" fmla="*/ 7 h 302"/>
                  <a:gd name="T64" fmla="*/ 176 w 180"/>
                  <a:gd name="T65" fmla="*/ 4 h 302"/>
                  <a:gd name="T66" fmla="*/ 174 w 180"/>
                  <a:gd name="T67" fmla="*/ 2 h 302"/>
                  <a:gd name="T68" fmla="*/ 172 w 180"/>
                  <a:gd name="T69" fmla="*/ 1 h 302"/>
                  <a:gd name="T70" fmla="*/ 168 w 180"/>
                  <a:gd name="T71" fmla="*/ 0 h 302"/>
                  <a:gd name="T72" fmla="*/ 165 w 180"/>
                  <a:gd name="T73"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0" h="302">
                    <a:moveTo>
                      <a:pt x="165" y="0"/>
                    </a:moveTo>
                    <a:lnTo>
                      <a:pt x="15" y="0"/>
                    </a:lnTo>
                    <a:lnTo>
                      <a:pt x="12" y="0"/>
                    </a:lnTo>
                    <a:lnTo>
                      <a:pt x="9" y="1"/>
                    </a:lnTo>
                    <a:lnTo>
                      <a:pt x="6" y="2"/>
                    </a:lnTo>
                    <a:lnTo>
                      <a:pt x="4" y="4"/>
                    </a:lnTo>
                    <a:lnTo>
                      <a:pt x="2" y="7"/>
                    </a:lnTo>
                    <a:lnTo>
                      <a:pt x="1" y="9"/>
                    </a:lnTo>
                    <a:lnTo>
                      <a:pt x="0" y="12"/>
                    </a:lnTo>
                    <a:lnTo>
                      <a:pt x="0" y="15"/>
                    </a:lnTo>
                    <a:lnTo>
                      <a:pt x="0" y="287"/>
                    </a:lnTo>
                    <a:lnTo>
                      <a:pt x="0" y="289"/>
                    </a:lnTo>
                    <a:lnTo>
                      <a:pt x="1" y="292"/>
                    </a:lnTo>
                    <a:lnTo>
                      <a:pt x="2" y="294"/>
                    </a:lnTo>
                    <a:lnTo>
                      <a:pt x="4" y="296"/>
                    </a:lnTo>
                    <a:lnTo>
                      <a:pt x="6" y="298"/>
                    </a:lnTo>
                    <a:lnTo>
                      <a:pt x="9" y="299"/>
                    </a:lnTo>
                    <a:lnTo>
                      <a:pt x="12" y="301"/>
                    </a:lnTo>
                    <a:lnTo>
                      <a:pt x="15" y="302"/>
                    </a:lnTo>
                    <a:lnTo>
                      <a:pt x="165" y="302"/>
                    </a:lnTo>
                    <a:lnTo>
                      <a:pt x="168" y="301"/>
                    </a:lnTo>
                    <a:lnTo>
                      <a:pt x="172" y="299"/>
                    </a:lnTo>
                    <a:lnTo>
                      <a:pt x="174" y="298"/>
                    </a:lnTo>
                    <a:lnTo>
                      <a:pt x="176" y="296"/>
                    </a:lnTo>
                    <a:lnTo>
                      <a:pt x="178" y="294"/>
                    </a:lnTo>
                    <a:lnTo>
                      <a:pt x="179" y="292"/>
                    </a:lnTo>
                    <a:lnTo>
                      <a:pt x="180" y="289"/>
                    </a:lnTo>
                    <a:lnTo>
                      <a:pt x="180" y="287"/>
                    </a:lnTo>
                    <a:lnTo>
                      <a:pt x="180" y="15"/>
                    </a:lnTo>
                    <a:lnTo>
                      <a:pt x="180" y="12"/>
                    </a:lnTo>
                    <a:lnTo>
                      <a:pt x="179" y="9"/>
                    </a:lnTo>
                    <a:lnTo>
                      <a:pt x="178" y="7"/>
                    </a:lnTo>
                    <a:lnTo>
                      <a:pt x="176" y="4"/>
                    </a:lnTo>
                    <a:lnTo>
                      <a:pt x="174" y="2"/>
                    </a:lnTo>
                    <a:lnTo>
                      <a:pt x="172" y="1"/>
                    </a:lnTo>
                    <a:lnTo>
                      <a:pt x="168"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70"/>
              <p:cNvSpPr>
                <a:spLocks/>
              </p:cNvSpPr>
              <p:nvPr/>
            </p:nvSpPr>
            <p:spPr bwMode="auto">
              <a:xfrm>
                <a:off x="5527675" y="1527175"/>
                <a:ext cx="225425" cy="104775"/>
              </a:xfrm>
              <a:custGeom>
                <a:avLst/>
                <a:gdLst>
                  <a:gd name="T0" fmla="*/ 688 w 708"/>
                  <a:gd name="T1" fmla="*/ 110 h 331"/>
                  <a:gd name="T2" fmla="*/ 665 w 708"/>
                  <a:gd name="T3" fmla="*/ 95 h 331"/>
                  <a:gd name="T4" fmla="*/ 644 w 708"/>
                  <a:gd name="T5" fmla="*/ 87 h 331"/>
                  <a:gd name="T6" fmla="*/ 622 w 708"/>
                  <a:gd name="T7" fmla="*/ 85 h 331"/>
                  <a:gd name="T8" fmla="*/ 583 w 708"/>
                  <a:gd name="T9" fmla="*/ 91 h 331"/>
                  <a:gd name="T10" fmla="*/ 502 w 708"/>
                  <a:gd name="T11" fmla="*/ 137 h 331"/>
                  <a:gd name="T12" fmla="*/ 486 w 708"/>
                  <a:gd name="T13" fmla="*/ 162 h 331"/>
                  <a:gd name="T14" fmla="*/ 468 w 708"/>
                  <a:gd name="T15" fmla="*/ 175 h 331"/>
                  <a:gd name="T16" fmla="*/ 445 w 708"/>
                  <a:gd name="T17" fmla="*/ 180 h 331"/>
                  <a:gd name="T18" fmla="*/ 226 w 708"/>
                  <a:gd name="T19" fmla="*/ 180 h 331"/>
                  <a:gd name="T20" fmla="*/ 218 w 708"/>
                  <a:gd name="T21" fmla="*/ 178 h 331"/>
                  <a:gd name="T22" fmla="*/ 213 w 708"/>
                  <a:gd name="T23" fmla="*/ 172 h 331"/>
                  <a:gd name="T24" fmla="*/ 211 w 708"/>
                  <a:gd name="T25" fmla="*/ 162 h 331"/>
                  <a:gd name="T26" fmla="*/ 216 w 708"/>
                  <a:gd name="T27" fmla="*/ 155 h 331"/>
                  <a:gd name="T28" fmla="*/ 223 w 708"/>
                  <a:gd name="T29" fmla="*/ 151 h 331"/>
                  <a:gd name="T30" fmla="*/ 437 w 708"/>
                  <a:gd name="T31" fmla="*/ 150 h 331"/>
                  <a:gd name="T32" fmla="*/ 461 w 708"/>
                  <a:gd name="T33" fmla="*/ 143 h 331"/>
                  <a:gd name="T34" fmla="*/ 475 w 708"/>
                  <a:gd name="T35" fmla="*/ 122 h 331"/>
                  <a:gd name="T36" fmla="*/ 478 w 708"/>
                  <a:gd name="T37" fmla="*/ 102 h 331"/>
                  <a:gd name="T38" fmla="*/ 470 w 708"/>
                  <a:gd name="T39" fmla="*/ 84 h 331"/>
                  <a:gd name="T40" fmla="*/ 451 w 708"/>
                  <a:gd name="T41" fmla="*/ 67 h 331"/>
                  <a:gd name="T42" fmla="*/ 422 w 708"/>
                  <a:gd name="T43" fmla="*/ 60 h 331"/>
                  <a:gd name="T44" fmla="*/ 389 w 708"/>
                  <a:gd name="T45" fmla="*/ 60 h 331"/>
                  <a:gd name="T46" fmla="*/ 365 w 708"/>
                  <a:gd name="T47" fmla="*/ 60 h 331"/>
                  <a:gd name="T48" fmla="*/ 339 w 708"/>
                  <a:gd name="T49" fmla="*/ 60 h 331"/>
                  <a:gd name="T50" fmla="*/ 307 w 708"/>
                  <a:gd name="T51" fmla="*/ 60 h 331"/>
                  <a:gd name="T52" fmla="*/ 246 w 708"/>
                  <a:gd name="T53" fmla="*/ 24 h 331"/>
                  <a:gd name="T54" fmla="*/ 181 w 708"/>
                  <a:gd name="T55" fmla="*/ 3 h 331"/>
                  <a:gd name="T56" fmla="*/ 15 w 708"/>
                  <a:gd name="T57" fmla="*/ 0 h 331"/>
                  <a:gd name="T58" fmla="*/ 8 w 708"/>
                  <a:gd name="T59" fmla="*/ 2 h 331"/>
                  <a:gd name="T60" fmla="*/ 1 w 708"/>
                  <a:gd name="T61" fmla="*/ 10 h 331"/>
                  <a:gd name="T62" fmla="*/ 0 w 708"/>
                  <a:gd name="T63" fmla="*/ 223 h 331"/>
                  <a:gd name="T64" fmla="*/ 7 w 708"/>
                  <a:gd name="T65" fmla="*/ 236 h 331"/>
                  <a:gd name="T66" fmla="*/ 90 w 708"/>
                  <a:gd name="T67" fmla="*/ 265 h 331"/>
                  <a:gd name="T68" fmla="*/ 205 w 708"/>
                  <a:gd name="T69" fmla="*/ 306 h 331"/>
                  <a:gd name="T70" fmla="*/ 281 w 708"/>
                  <a:gd name="T71" fmla="*/ 328 h 331"/>
                  <a:gd name="T72" fmla="*/ 321 w 708"/>
                  <a:gd name="T73" fmla="*/ 331 h 331"/>
                  <a:gd name="T74" fmla="*/ 348 w 708"/>
                  <a:gd name="T75" fmla="*/ 326 h 331"/>
                  <a:gd name="T76" fmla="*/ 408 w 708"/>
                  <a:gd name="T77" fmla="*/ 303 h 331"/>
                  <a:gd name="T78" fmla="*/ 494 w 708"/>
                  <a:gd name="T79" fmla="*/ 258 h 331"/>
                  <a:gd name="T80" fmla="*/ 557 w 708"/>
                  <a:gd name="T81" fmla="*/ 223 h 331"/>
                  <a:gd name="T82" fmla="*/ 636 w 708"/>
                  <a:gd name="T83" fmla="*/ 181 h 331"/>
                  <a:gd name="T84" fmla="*/ 703 w 708"/>
                  <a:gd name="T85" fmla="*/ 147 h 331"/>
                  <a:gd name="T86" fmla="*/ 708 w 708"/>
                  <a:gd name="T87" fmla="*/ 139 h 331"/>
                  <a:gd name="T88" fmla="*/ 706 w 708"/>
                  <a:gd name="T89" fmla="*/ 1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8" h="331">
                    <a:moveTo>
                      <a:pt x="704" y="125"/>
                    </a:moveTo>
                    <a:lnTo>
                      <a:pt x="695" y="117"/>
                    </a:lnTo>
                    <a:lnTo>
                      <a:pt x="688" y="110"/>
                    </a:lnTo>
                    <a:lnTo>
                      <a:pt x="680" y="104"/>
                    </a:lnTo>
                    <a:lnTo>
                      <a:pt x="673" y="99"/>
                    </a:lnTo>
                    <a:lnTo>
                      <a:pt x="665" y="95"/>
                    </a:lnTo>
                    <a:lnTo>
                      <a:pt x="658" y="91"/>
                    </a:lnTo>
                    <a:lnTo>
                      <a:pt x="650" y="89"/>
                    </a:lnTo>
                    <a:lnTo>
                      <a:pt x="644" y="87"/>
                    </a:lnTo>
                    <a:lnTo>
                      <a:pt x="636" y="85"/>
                    </a:lnTo>
                    <a:lnTo>
                      <a:pt x="629" y="85"/>
                    </a:lnTo>
                    <a:lnTo>
                      <a:pt x="622" y="85"/>
                    </a:lnTo>
                    <a:lnTo>
                      <a:pt x="615" y="85"/>
                    </a:lnTo>
                    <a:lnTo>
                      <a:pt x="599" y="88"/>
                    </a:lnTo>
                    <a:lnTo>
                      <a:pt x="583" y="91"/>
                    </a:lnTo>
                    <a:lnTo>
                      <a:pt x="507" y="115"/>
                    </a:lnTo>
                    <a:lnTo>
                      <a:pt x="505" y="127"/>
                    </a:lnTo>
                    <a:lnTo>
                      <a:pt x="502" y="137"/>
                    </a:lnTo>
                    <a:lnTo>
                      <a:pt x="497" y="147"/>
                    </a:lnTo>
                    <a:lnTo>
                      <a:pt x="491" y="157"/>
                    </a:lnTo>
                    <a:lnTo>
                      <a:pt x="486" y="162"/>
                    </a:lnTo>
                    <a:lnTo>
                      <a:pt x="480" y="166"/>
                    </a:lnTo>
                    <a:lnTo>
                      <a:pt x="474" y="171"/>
                    </a:lnTo>
                    <a:lnTo>
                      <a:pt x="468" y="175"/>
                    </a:lnTo>
                    <a:lnTo>
                      <a:pt x="460" y="177"/>
                    </a:lnTo>
                    <a:lnTo>
                      <a:pt x="453" y="179"/>
                    </a:lnTo>
                    <a:lnTo>
                      <a:pt x="445" y="180"/>
                    </a:lnTo>
                    <a:lnTo>
                      <a:pt x="437" y="180"/>
                    </a:lnTo>
                    <a:lnTo>
                      <a:pt x="422" y="180"/>
                    </a:lnTo>
                    <a:lnTo>
                      <a:pt x="226" y="180"/>
                    </a:lnTo>
                    <a:lnTo>
                      <a:pt x="223" y="180"/>
                    </a:lnTo>
                    <a:lnTo>
                      <a:pt x="220" y="179"/>
                    </a:lnTo>
                    <a:lnTo>
                      <a:pt x="218" y="178"/>
                    </a:lnTo>
                    <a:lnTo>
                      <a:pt x="216" y="176"/>
                    </a:lnTo>
                    <a:lnTo>
                      <a:pt x="214" y="174"/>
                    </a:lnTo>
                    <a:lnTo>
                      <a:pt x="213" y="172"/>
                    </a:lnTo>
                    <a:lnTo>
                      <a:pt x="211" y="169"/>
                    </a:lnTo>
                    <a:lnTo>
                      <a:pt x="211" y="165"/>
                    </a:lnTo>
                    <a:lnTo>
                      <a:pt x="211" y="162"/>
                    </a:lnTo>
                    <a:lnTo>
                      <a:pt x="213" y="160"/>
                    </a:lnTo>
                    <a:lnTo>
                      <a:pt x="214" y="157"/>
                    </a:lnTo>
                    <a:lnTo>
                      <a:pt x="216" y="155"/>
                    </a:lnTo>
                    <a:lnTo>
                      <a:pt x="218" y="154"/>
                    </a:lnTo>
                    <a:lnTo>
                      <a:pt x="220" y="151"/>
                    </a:lnTo>
                    <a:lnTo>
                      <a:pt x="223" y="151"/>
                    </a:lnTo>
                    <a:lnTo>
                      <a:pt x="226" y="150"/>
                    </a:lnTo>
                    <a:lnTo>
                      <a:pt x="422" y="150"/>
                    </a:lnTo>
                    <a:lnTo>
                      <a:pt x="437" y="150"/>
                    </a:lnTo>
                    <a:lnTo>
                      <a:pt x="446" y="149"/>
                    </a:lnTo>
                    <a:lnTo>
                      <a:pt x="455" y="147"/>
                    </a:lnTo>
                    <a:lnTo>
                      <a:pt x="461" y="143"/>
                    </a:lnTo>
                    <a:lnTo>
                      <a:pt x="468" y="137"/>
                    </a:lnTo>
                    <a:lnTo>
                      <a:pt x="472" y="130"/>
                    </a:lnTo>
                    <a:lnTo>
                      <a:pt x="475" y="122"/>
                    </a:lnTo>
                    <a:lnTo>
                      <a:pt x="477" y="114"/>
                    </a:lnTo>
                    <a:lnTo>
                      <a:pt x="478" y="105"/>
                    </a:lnTo>
                    <a:lnTo>
                      <a:pt x="478" y="102"/>
                    </a:lnTo>
                    <a:lnTo>
                      <a:pt x="478" y="98"/>
                    </a:lnTo>
                    <a:lnTo>
                      <a:pt x="474" y="90"/>
                    </a:lnTo>
                    <a:lnTo>
                      <a:pt x="470" y="84"/>
                    </a:lnTo>
                    <a:lnTo>
                      <a:pt x="465" y="76"/>
                    </a:lnTo>
                    <a:lnTo>
                      <a:pt x="458" y="71"/>
                    </a:lnTo>
                    <a:lnTo>
                      <a:pt x="451" y="67"/>
                    </a:lnTo>
                    <a:lnTo>
                      <a:pt x="442" y="63"/>
                    </a:lnTo>
                    <a:lnTo>
                      <a:pt x="432" y="61"/>
                    </a:lnTo>
                    <a:lnTo>
                      <a:pt x="422" y="60"/>
                    </a:lnTo>
                    <a:lnTo>
                      <a:pt x="410" y="60"/>
                    </a:lnTo>
                    <a:lnTo>
                      <a:pt x="399" y="60"/>
                    </a:lnTo>
                    <a:lnTo>
                      <a:pt x="389" y="60"/>
                    </a:lnTo>
                    <a:lnTo>
                      <a:pt x="381" y="60"/>
                    </a:lnTo>
                    <a:lnTo>
                      <a:pt x="373" y="60"/>
                    </a:lnTo>
                    <a:lnTo>
                      <a:pt x="365" y="60"/>
                    </a:lnTo>
                    <a:lnTo>
                      <a:pt x="356" y="60"/>
                    </a:lnTo>
                    <a:lnTo>
                      <a:pt x="349" y="60"/>
                    </a:lnTo>
                    <a:lnTo>
                      <a:pt x="339" y="60"/>
                    </a:lnTo>
                    <a:lnTo>
                      <a:pt x="330" y="60"/>
                    </a:lnTo>
                    <a:lnTo>
                      <a:pt x="320" y="60"/>
                    </a:lnTo>
                    <a:lnTo>
                      <a:pt x="307" y="60"/>
                    </a:lnTo>
                    <a:lnTo>
                      <a:pt x="288" y="46"/>
                    </a:lnTo>
                    <a:lnTo>
                      <a:pt x="267" y="33"/>
                    </a:lnTo>
                    <a:lnTo>
                      <a:pt x="246" y="24"/>
                    </a:lnTo>
                    <a:lnTo>
                      <a:pt x="225" y="15"/>
                    </a:lnTo>
                    <a:lnTo>
                      <a:pt x="204" y="9"/>
                    </a:lnTo>
                    <a:lnTo>
                      <a:pt x="181" y="3"/>
                    </a:lnTo>
                    <a:lnTo>
                      <a:pt x="159" y="1"/>
                    </a:lnTo>
                    <a:lnTo>
                      <a:pt x="136" y="0"/>
                    </a:lnTo>
                    <a:lnTo>
                      <a:pt x="15" y="0"/>
                    </a:lnTo>
                    <a:lnTo>
                      <a:pt x="13" y="0"/>
                    </a:lnTo>
                    <a:lnTo>
                      <a:pt x="10" y="1"/>
                    </a:lnTo>
                    <a:lnTo>
                      <a:pt x="8" y="2"/>
                    </a:lnTo>
                    <a:lnTo>
                      <a:pt x="4" y="4"/>
                    </a:lnTo>
                    <a:lnTo>
                      <a:pt x="3" y="7"/>
                    </a:lnTo>
                    <a:lnTo>
                      <a:pt x="1" y="10"/>
                    </a:lnTo>
                    <a:lnTo>
                      <a:pt x="1" y="12"/>
                    </a:lnTo>
                    <a:lnTo>
                      <a:pt x="0" y="15"/>
                    </a:lnTo>
                    <a:lnTo>
                      <a:pt x="0" y="223"/>
                    </a:lnTo>
                    <a:lnTo>
                      <a:pt x="1" y="229"/>
                    </a:lnTo>
                    <a:lnTo>
                      <a:pt x="3" y="232"/>
                    </a:lnTo>
                    <a:lnTo>
                      <a:pt x="7" y="236"/>
                    </a:lnTo>
                    <a:lnTo>
                      <a:pt x="11" y="238"/>
                    </a:lnTo>
                    <a:lnTo>
                      <a:pt x="53" y="252"/>
                    </a:lnTo>
                    <a:lnTo>
                      <a:pt x="90" y="265"/>
                    </a:lnTo>
                    <a:lnTo>
                      <a:pt x="123" y="277"/>
                    </a:lnTo>
                    <a:lnTo>
                      <a:pt x="154" y="288"/>
                    </a:lnTo>
                    <a:lnTo>
                      <a:pt x="205" y="306"/>
                    </a:lnTo>
                    <a:lnTo>
                      <a:pt x="247" y="320"/>
                    </a:lnTo>
                    <a:lnTo>
                      <a:pt x="264" y="325"/>
                    </a:lnTo>
                    <a:lnTo>
                      <a:pt x="281" y="328"/>
                    </a:lnTo>
                    <a:lnTo>
                      <a:pt x="296" y="331"/>
                    </a:lnTo>
                    <a:lnTo>
                      <a:pt x="311" y="331"/>
                    </a:lnTo>
                    <a:lnTo>
                      <a:pt x="321" y="331"/>
                    </a:lnTo>
                    <a:lnTo>
                      <a:pt x="329" y="329"/>
                    </a:lnTo>
                    <a:lnTo>
                      <a:pt x="338" y="328"/>
                    </a:lnTo>
                    <a:lnTo>
                      <a:pt x="348" y="326"/>
                    </a:lnTo>
                    <a:lnTo>
                      <a:pt x="366" y="321"/>
                    </a:lnTo>
                    <a:lnTo>
                      <a:pt x="386" y="313"/>
                    </a:lnTo>
                    <a:lnTo>
                      <a:pt x="408" y="303"/>
                    </a:lnTo>
                    <a:lnTo>
                      <a:pt x="433" y="291"/>
                    </a:lnTo>
                    <a:lnTo>
                      <a:pt x="461" y="276"/>
                    </a:lnTo>
                    <a:lnTo>
                      <a:pt x="494" y="258"/>
                    </a:lnTo>
                    <a:lnTo>
                      <a:pt x="513" y="247"/>
                    </a:lnTo>
                    <a:lnTo>
                      <a:pt x="533" y="236"/>
                    </a:lnTo>
                    <a:lnTo>
                      <a:pt x="557" y="223"/>
                    </a:lnTo>
                    <a:lnTo>
                      <a:pt x="581" y="210"/>
                    </a:lnTo>
                    <a:lnTo>
                      <a:pt x="607" y="196"/>
                    </a:lnTo>
                    <a:lnTo>
                      <a:pt x="636" y="181"/>
                    </a:lnTo>
                    <a:lnTo>
                      <a:pt x="667" y="165"/>
                    </a:lnTo>
                    <a:lnTo>
                      <a:pt x="699" y="149"/>
                    </a:lnTo>
                    <a:lnTo>
                      <a:pt x="703" y="147"/>
                    </a:lnTo>
                    <a:lnTo>
                      <a:pt x="705" y="145"/>
                    </a:lnTo>
                    <a:lnTo>
                      <a:pt x="707" y="142"/>
                    </a:lnTo>
                    <a:lnTo>
                      <a:pt x="708" y="139"/>
                    </a:lnTo>
                    <a:lnTo>
                      <a:pt x="708" y="134"/>
                    </a:lnTo>
                    <a:lnTo>
                      <a:pt x="707" y="131"/>
                    </a:lnTo>
                    <a:lnTo>
                      <a:pt x="706" y="128"/>
                    </a:lnTo>
                    <a:lnTo>
                      <a:pt x="704" y="125"/>
                    </a:lnTo>
                    <a:lnTo>
                      <a:pt x="704"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6" name="Group 45"/>
          <p:cNvGrpSpPr/>
          <p:nvPr/>
        </p:nvGrpSpPr>
        <p:grpSpPr>
          <a:xfrm>
            <a:off x="4217669" y="1988659"/>
            <a:ext cx="2131821" cy="1759428"/>
            <a:chOff x="4217669" y="1988659"/>
            <a:chExt cx="2131821" cy="1759428"/>
          </a:xfrm>
        </p:grpSpPr>
        <p:grpSp>
          <p:nvGrpSpPr>
            <p:cNvPr id="10" name="Group 9"/>
            <p:cNvGrpSpPr/>
            <p:nvPr/>
          </p:nvGrpSpPr>
          <p:grpSpPr>
            <a:xfrm>
              <a:off x="4730114" y="2633662"/>
              <a:ext cx="1114425" cy="1114425"/>
              <a:chOff x="752474" y="2895600"/>
              <a:chExt cx="1114425" cy="1114425"/>
            </a:xfrm>
          </p:grpSpPr>
          <p:sp>
            <p:nvSpPr>
              <p:cNvPr id="11" name="Oval 10"/>
              <p:cNvSpPr/>
              <p:nvPr/>
            </p:nvSpPr>
            <p:spPr>
              <a:xfrm>
                <a:off x="866774" y="3009900"/>
                <a:ext cx="885825" cy="885825"/>
              </a:xfrm>
              <a:prstGeom prst="ellipse">
                <a:avLst/>
              </a:prstGeom>
              <a:solidFill>
                <a:srgbClr val="1B2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52474" y="2895600"/>
                <a:ext cx="1114425" cy="1114425"/>
              </a:xfrm>
              <a:prstGeom prst="ellipse">
                <a:avLst/>
              </a:prstGeom>
              <a:noFill/>
              <a:ln w="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4217669" y="1988659"/>
              <a:ext cx="2131821" cy="587853"/>
            </a:xfrm>
            <a:prstGeom prst="rect">
              <a:avLst/>
            </a:prstGeom>
          </p:spPr>
          <p:txBody>
            <a:bodyPr wrap="square">
              <a:spAutoFit/>
            </a:bodyPr>
            <a:lstStyle/>
            <a:p>
              <a:pPr algn="ctr">
                <a:lnSpc>
                  <a:spcPct val="115000"/>
                </a:lnSpc>
              </a:pPr>
              <a:r>
                <a:rPr lang="en-MY" sz="14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rPr>
                <a:t>Complete focus on core distribution business</a:t>
              </a:r>
              <a:endParaRPr lang="en-US" sz="14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endParaRPr>
            </a:p>
          </p:txBody>
        </p:sp>
        <p:sp>
          <p:nvSpPr>
            <p:cNvPr id="38" name="Freeform 3904"/>
            <p:cNvSpPr>
              <a:spLocks noEditPoints="1"/>
            </p:cNvSpPr>
            <p:nvPr/>
          </p:nvSpPr>
          <p:spPr bwMode="auto">
            <a:xfrm>
              <a:off x="5142291" y="3037511"/>
              <a:ext cx="282575" cy="287338"/>
            </a:xfrm>
            <a:custGeom>
              <a:avLst/>
              <a:gdLst>
                <a:gd name="T0" fmla="*/ 725 w 886"/>
                <a:gd name="T1" fmla="*/ 529 h 902"/>
                <a:gd name="T2" fmla="*/ 652 w 886"/>
                <a:gd name="T3" fmla="*/ 653 h 902"/>
                <a:gd name="T4" fmla="*/ 529 w 886"/>
                <a:gd name="T5" fmla="*/ 725 h 902"/>
                <a:gd name="T6" fmla="*/ 479 w 886"/>
                <a:gd name="T7" fmla="*/ 655 h 902"/>
                <a:gd name="T8" fmla="*/ 456 w 886"/>
                <a:gd name="T9" fmla="*/ 631 h 902"/>
                <a:gd name="T10" fmla="*/ 426 w 886"/>
                <a:gd name="T11" fmla="*/ 644 h 902"/>
                <a:gd name="T12" fmla="*/ 396 w 886"/>
                <a:gd name="T13" fmla="*/ 731 h 902"/>
                <a:gd name="T14" fmla="*/ 285 w 886"/>
                <a:gd name="T15" fmla="*/ 683 h 902"/>
                <a:gd name="T16" fmla="*/ 193 w 886"/>
                <a:gd name="T17" fmla="*/ 575 h 902"/>
                <a:gd name="T18" fmla="*/ 166 w 886"/>
                <a:gd name="T19" fmla="*/ 480 h 902"/>
                <a:gd name="T20" fmla="*/ 265 w 886"/>
                <a:gd name="T21" fmla="*/ 467 h 902"/>
                <a:gd name="T22" fmla="*/ 265 w 886"/>
                <a:gd name="T23" fmla="*/ 434 h 902"/>
                <a:gd name="T24" fmla="*/ 166 w 886"/>
                <a:gd name="T25" fmla="*/ 420 h 902"/>
                <a:gd name="T26" fmla="*/ 193 w 886"/>
                <a:gd name="T27" fmla="*/ 327 h 902"/>
                <a:gd name="T28" fmla="*/ 285 w 886"/>
                <a:gd name="T29" fmla="*/ 219 h 902"/>
                <a:gd name="T30" fmla="*/ 396 w 886"/>
                <a:gd name="T31" fmla="*/ 170 h 902"/>
                <a:gd name="T32" fmla="*/ 426 w 886"/>
                <a:gd name="T33" fmla="*/ 242 h 902"/>
                <a:gd name="T34" fmla="*/ 456 w 886"/>
                <a:gd name="T35" fmla="*/ 255 h 902"/>
                <a:gd name="T36" fmla="*/ 479 w 886"/>
                <a:gd name="T37" fmla="*/ 231 h 902"/>
                <a:gd name="T38" fmla="*/ 529 w 886"/>
                <a:gd name="T39" fmla="*/ 176 h 902"/>
                <a:gd name="T40" fmla="*/ 652 w 886"/>
                <a:gd name="T41" fmla="*/ 249 h 902"/>
                <a:gd name="T42" fmla="*/ 725 w 886"/>
                <a:gd name="T43" fmla="*/ 372 h 902"/>
                <a:gd name="T44" fmla="*/ 639 w 886"/>
                <a:gd name="T45" fmla="*/ 421 h 902"/>
                <a:gd name="T46" fmla="*/ 617 w 886"/>
                <a:gd name="T47" fmla="*/ 445 h 902"/>
                <a:gd name="T48" fmla="*/ 628 w 886"/>
                <a:gd name="T49" fmla="*/ 476 h 902"/>
                <a:gd name="T50" fmla="*/ 795 w 886"/>
                <a:gd name="T51" fmla="*/ 420 h 902"/>
                <a:gd name="T52" fmla="*/ 774 w 886"/>
                <a:gd name="T53" fmla="*/ 331 h 902"/>
                <a:gd name="T54" fmla="*/ 732 w 886"/>
                <a:gd name="T55" fmla="*/ 252 h 902"/>
                <a:gd name="T56" fmla="*/ 672 w 886"/>
                <a:gd name="T57" fmla="*/ 186 h 902"/>
                <a:gd name="T58" fmla="*/ 597 w 886"/>
                <a:gd name="T59" fmla="*/ 138 h 902"/>
                <a:gd name="T60" fmla="*/ 511 w 886"/>
                <a:gd name="T61" fmla="*/ 110 h 902"/>
                <a:gd name="T62" fmla="*/ 475 w 886"/>
                <a:gd name="T63" fmla="*/ 13 h 902"/>
                <a:gd name="T64" fmla="*/ 444 w 886"/>
                <a:gd name="T65" fmla="*/ 1 h 902"/>
                <a:gd name="T66" fmla="*/ 420 w 886"/>
                <a:gd name="T67" fmla="*/ 23 h 902"/>
                <a:gd name="T68" fmla="*/ 359 w 886"/>
                <a:gd name="T69" fmla="*/ 118 h 902"/>
                <a:gd name="T70" fmla="*/ 277 w 886"/>
                <a:gd name="T71" fmla="*/ 152 h 902"/>
                <a:gd name="T72" fmla="*/ 206 w 886"/>
                <a:gd name="T73" fmla="*/ 207 h 902"/>
                <a:gd name="T74" fmla="*/ 152 w 886"/>
                <a:gd name="T75" fmla="*/ 276 h 902"/>
                <a:gd name="T76" fmla="*/ 117 w 886"/>
                <a:gd name="T77" fmla="*/ 360 h 902"/>
                <a:gd name="T78" fmla="*/ 23 w 886"/>
                <a:gd name="T79" fmla="*/ 421 h 902"/>
                <a:gd name="T80" fmla="*/ 0 w 886"/>
                <a:gd name="T81" fmla="*/ 445 h 902"/>
                <a:gd name="T82" fmla="*/ 13 w 886"/>
                <a:gd name="T83" fmla="*/ 476 h 902"/>
                <a:gd name="T84" fmla="*/ 110 w 886"/>
                <a:gd name="T85" fmla="*/ 511 h 902"/>
                <a:gd name="T86" fmla="*/ 138 w 886"/>
                <a:gd name="T87" fmla="*/ 598 h 902"/>
                <a:gd name="T88" fmla="*/ 185 w 886"/>
                <a:gd name="T89" fmla="*/ 673 h 902"/>
                <a:gd name="T90" fmla="*/ 251 w 886"/>
                <a:gd name="T91" fmla="*/ 733 h 902"/>
                <a:gd name="T92" fmla="*/ 330 w 886"/>
                <a:gd name="T93" fmla="*/ 775 h 902"/>
                <a:gd name="T94" fmla="*/ 420 w 886"/>
                <a:gd name="T95" fmla="*/ 794 h 902"/>
                <a:gd name="T96" fmla="*/ 433 w 886"/>
                <a:gd name="T97" fmla="*/ 896 h 902"/>
                <a:gd name="T98" fmla="*/ 467 w 886"/>
                <a:gd name="T99" fmla="*/ 896 h 902"/>
                <a:gd name="T100" fmla="*/ 480 w 886"/>
                <a:gd name="T101" fmla="*/ 794 h 902"/>
                <a:gd name="T102" fmla="*/ 569 w 886"/>
                <a:gd name="T103" fmla="*/ 775 h 902"/>
                <a:gd name="T104" fmla="*/ 649 w 886"/>
                <a:gd name="T105" fmla="*/ 733 h 902"/>
                <a:gd name="T106" fmla="*/ 714 w 886"/>
                <a:gd name="T107" fmla="*/ 673 h 902"/>
                <a:gd name="T108" fmla="*/ 762 w 886"/>
                <a:gd name="T109" fmla="*/ 598 h 902"/>
                <a:gd name="T110" fmla="*/ 790 w 886"/>
                <a:gd name="T111" fmla="*/ 511 h 902"/>
                <a:gd name="T112" fmla="*/ 873 w 886"/>
                <a:gd name="T113" fmla="*/ 476 h 902"/>
                <a:gd name="T114" fmla="*/ 886 w 886"/>
                <a:gd name="T115" fmla="*/ 445 h 902"/>
                <a:gd name="T116" fmla="*/ 862 w 886"/>
                <a:gd name="T117" fmla="*/ 421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6" h="902">
                  <a:moveTo>
                    <a:pt x="645" y="480"/>
                  </a:moveTo>
                  <a:lnTo>
                    <a:pt x="734" y="480"/>
                  </a:lnTo>
                  <a:lnTo>
                    <a:pt x="732" y="493"/>
                  </a:lnTo>
                  <a:lnTo>
                    <a:pt x="730" y="505"/>
                  </a:lnTo>
                  <a:lnTo>
                    <a:pt x="728" y="518"/>
                  </a:lnTo>
                  <a:lnTo>
                    <a:pt x="725" y="529"/>
                  </a:lnTo>
                  <a:lnTo>
                    <a:pt x="717" y="552"/>
                  </a:lnTo>
                  <a:lnTo>
                    <a:pt x="708" y="575"/>
                  </a:lnTo>
                  <a:lnTo>
                    <a:pt x="696" y="596"/>
                  </a:lnTo>
                  <a:lnTo>
                    <a:pt x="683" y="616"/>
                  </a:lnTo>
                  <a:lnTo>
                    <a:pt x="668" y="635"/>
                  </a:lnTo>
                  <a:lnTo>
                    <a:pt x="652" y="653"/>
                  </a:lnTo>
                  <a:lnTo>
                    <a:pt x="635" y="669"/>
                  </a:lnTo>
                  <a:lnTo>
                    <a:pt x="615" y="683"/>
                  </a:lnTo>
                  <a:lnTo>
                    <a:pt x="595" y="696"/>
                  </a:lnTo>
                  <a:lnTo>
                    <a:pt x="575" y="707"/>
                  </a:lnTo>
                  <a:lnTo>
                    <a:pt x="552" y="717"/>
                  </a:lnTo>
                  <a:lnTo>
                    <a:pt x="529" y="725"/>
                  </a:lnTo>
                  <a:lnTo>
                    <a:pt x="517" y="728"/>
                  </a:lnTo>
                  <a:lnTo>
                    <a:pt x="505" y="731"/>
                  </a:lnTo>
                  <a:lnTo>
                    <a:pt x="492" y="733"/>
                  </a:lnTo>
                  <a:lnTo>
                    <a:pt x="480" y="734"/>
                  </a:lnTo>
                  <a:lnTo>
                    <a:pt x="480" y="660"/>
                  </a:lnTo>
                  <a:lnTo>
                    <a:pt x="479" y="655"/>
                  </a:lnTo>
                  <a:lnTo>
                    <a:pt x="478" y="650"/>
                  </a:lnTo>
                  <a:lnTo>
                    <a:pt x="475" y="644"/>
                  </a:lnTo>
                  <a:lnTo>
                    <a:pt x="472" y="640"/>
                  </a:lnTo>
                  <a:lnTo>
                    <a:pt x="467" y="636"/>
                  </a:lnTo>
                  <a:lnTo>
                    <a:pt x="462" y="634"/>
                  </a:lnTo>
                  <a:lnTo>
                    <a:pt x="456" y="631"/>
                  </a:lnTo>
                  <a:lnTo>
                    <a:pt x="450" y="631"/>
                  </a:lnTo>
                  <a:lnTo>
                    <a:pt x="444" y="631"/>
                  </a:lnTo>
                  <a:lnTo>
                    <a:pt x="438" y="634"/>
                  </a:lnTo>
                  <a:lnTo>
                    <a:pt x="433" y="636"/>
                  </a:lnTo>
                  <a:lnTo>
                    <a:pt x="429" y="640"/>
                  </a:lnTo>
                  <a:lnTo>
                    <a:pt x="426" y="644"/>
                  </a:lnTo>
                  <a:lnTo>
                    <a:pt x="422" y="650"/>
                  </a:lnTo>
                  <a:lnTo>
                    <a:pt x="420" y="655"/>
                  </a:lnTo>
                  <a:lnTo>
                    <a:pt x="420" y="661"/>
                  </a:lnTo>
                  <a:lnTo>
                    <a:pt x="420" y="734"/>
                  </a:lnTo>
                  <a:lnTo>
                    <a:pt x="407" y="733"/>
                  </a:lnTo>
                  <a:lnTo>
                    <a:pt x="396" y="731"/>
                  </a:lnTo>
                  <a:lnTo>
                    <a:pt x="384" y="728"/>
                  </a:lnTo>
                  <a:lnTo>
                    <a:pt x="371" y="725"/>
                  </a:lnTo>
                  <a:lnTo>
                    <a:pt x="348" y="717"/>
                  </a:lnTo>
                  <a:lnTo>
                    <a:pt x="326" y="707"/>
                  </a:lnTo>
                  <a:lnTo>
                    <a:pt x="304" y="696"/>
                  </a:lnTo>
                  <a:lnTo>
                    <a:pt x="285" y="683"/>
                  </a:lnTo>
                  <a:lnTo>
                    <a:pt x="266" y="669"/>
                  </a:lnTo>
                  <a:lnTo>
                    <a:pt x="249" y="652"/>
                  </a:lnTo>
                  <a:lnTo>
                    <a:pt x="233" y="635"/>
                  </a:lnTo>
                  <a:lnTo>
                    <a:pt x="218" y="616"/>
                  </a:lnTo>
                  <a:lnTo>
                    <a:pt x="205" y="596"/>
                  </a:lnTo>
                  <a:lnTo>
                    <a:pt x="193" y="575"/>
                  </a:lnTo>
                  <a:lnTo>
                    <a:pt x="183" y="552"/>
                  </a:lnTo>
                  <a:lnTo>
                    <a:pt x="176" y="529"/>
                  </a:lnTo>
                  <a:lnTo>
                    <a:pt x="172" y="518"/>
                  </a:lnTo>
                  <a:lnTo>
                    <a:pt x="170" y="505"/>
                  </a:lnTo>
                  <a:lnTo>
                    <a:pt x="168" y="493"/>
                  </a:lnTo>
                  <a:lnTo>
                    <a:pt x="166" y="480"/>
                  </a:lnTo>
                  <a:lnTo>
                    <a:pt x="240" y="480"/>
                  </a:lnTo>
                  <a:lnTo>
                    <a:pt x="245" y="480"/>
                  </a:lnTo>
                  <a:lnTo>
                    <a:pt x="252" y="478"/>
                  </a:lnTo>
                  <a:lnTo>
                    <a:pt x="256" y="476"/>
                  </a:lnTo>
                  <a:lnTo>
                    <a:pt x="262" y="472"/>
                  </a:lnTo>
                  <a:lnTo>
                    <a:pt x="265" y="467"/>
                  </a:lnTo>
                  <a:lnTo>
                    <a:pt x="268" y="462"/>
                  </a:lnTo>
                  <a:lnTo>
                    <a:pt x="269" y="457"/>
                  </a:lnTo>
                  <a:lnTo>
                    <a:pt x="270" y="450"/>
                  </a:lnTo>
                  <a:lnTo>
                    <a:pt x="269" y="445"/>
                  </a:lnTo>
                  <a:lnTo>
                    <a:pt x="268" y="438"/>
                  </a:lnTo>
                  <a:lnTo>
                    <a:pt x="265" y="434"/>
                  </a:lnTo>
                  <a:lnTo>
                    <a:pt x="262" y="430"/>
                  </a:lnTo>
                  <a:lnTo>
                    <a:pt x="256" y="425"/>
                  </a:lnTo>
                  <a:lnTo>
                    <a:pt x="252" y="423"/>
                  </a:lnTo>
                  <a:lnTo>
                    <a:pt x="245" y="421"/>
                  </a:lnTo>
                  <a:lnTo>
                    <a:pt x="240" y="420"/>
                  </a:lnTo>
                  <a:lnTo>
                    <a:pt x="166" y="420"/>
                  </a:lnTo>
                  <a:lnTo>
                    <a:pt x="168" y="408"/>
                  </a:lnTo>
                  <a:lnTo>
                    <a:pt x="170" y="395"/>
                  </a:lnTo>
                  <a:lnTo>
                    <a:pt x="172" y="384"/>
                  </a:lnTo>
                  <a:lnTo>
                    <a:pt x="176" y="372"/>
                  </a:lnTo>
                  <a:lnTo>
                    <a:pt x="183" y="348"/>
                  </a:lnTo>
                  <a:lnTo>
                    <a:pt x="193" y="327"/>
                  </a:lnTo>
                  <a:lnTo>
                    <a:pt x="205" y="305"/>
                  </a:lnTo>
                  <a:lnTo>
                    <a:pt x="218" y="285"/>
                  </a:lnTo>
                  <a:lnTo>
                    <a:pt x="233" y="267"/>
                  </a:lnTo>
                  <a:lnTo>
                    <a:pt x="249" y="249"/>
                  </a:lnTo>
                  <a:lnTo>
                    <a:pt x="266" y="232"/>
                  </a:lnTo>
                  <a:lnTo>
                    <a:pt x="285" y="219"/>
                  </a:lnTo>
                  <a:lnTo>
                    <a:pt x="304" y="205"/>
                  </a:lnTo>
                  <a:lnTo>
                    <a:pt x="326" y="194"/>
                  </a:lnTo>
                  <a:lnTo>
                    <a:pt x="348" y="184"/>
                  </a:lnTo>
                  <a:lnTo>
                    <a:pt x="371" y="177"/>
                  </a:lnTo>
                  <a:lnTo>
                    <a:pt x="384" y="174"/>
                  </a:lnTo>
                  <a:lnTo>
                    <a:pt x="396" y="170"/>
                  </a:lnTo>
                  <a:lnTo>
                    <a:pt x="407" y="168"/>
                  </a:lnTo>
                  <a:lnTo>
                    <a:pt x="420" y="167"/>
                  </a:lnTo>
                  <a:lnTo>
                    <a:pt x="420" y="225"/>
                  </a:lnTo>
                  <a:lnTo>
                    <a:pt x="420" y="231"/>
                  </a:lnTo>
                  <a:lnTo>
                    <a:pt x="422" y="237"/>
                  </a:lnTo>
                  <a:lnTo>
                    <a:pt x="426" y="242"/>
                  </a:lnTo>
                  <a:lnTo>
                    <a:pt x="429" y="246"/>
                  </a:lnTo>
                  <a:lnTo>
                    <a:pt x="433" y="250"/>
                  </a:lnTo>
                  <a:lnTo>
                    <a:pt x="438" y="253"/>
                  </a:lnTo>
                  <a:lnTo>
                    <a:pt x="444" y="255"/>
                  </a:lnTo>
                  <a:lnTo>
                    <a:pt x="450" y="255"/>
                  </a:lnTo>
                  <a:lnTo>
                    <a:pt x="456" y="255"/>
                  </a:lnTo>
                  <a:lnTo>
                    <a:pt x="462" y="253"/>
                  </a:lnTo>
                  <a:lnTo>
                    <a:pt x="467" y="250"/>
                  </a:lnTo>
                  <a:lnTo>
                    <a:pt x="472" y="246"/>
                  </a:lnTo>
                  <a:lnTo>
                    <a:pt x="475" y="242"/>
                  </a:lnTo>
                  <a:lnTo>
                    <a:pt x="478" y="237"/>
                  </a:lnTo>
                  <a:lnTo>
                    <a:pt x="479" y="231"/>
                  </a:lnTo>
                  <a:lnTo>
                    <a:pt x="480" y="225"/>
                  </a:lnTo>
                  <a:lnTo>
                    <a:pt x="480" y="167"/>
                  </a:lnTo>
                  <a:lnTo>
                    <a:pt x="492" y="168"/>
                  </a:lnTo>
                  <a:lnTo>
                    <a:pt x="505" y="170"/>
                  </a:lnTo>
                  <a:lnTo>
                    <a:pt x="517" y="174"/>
                  </a:lnTo>
                  <a:lnTo>
                    <a:pt x="529" y="176"/>
                  </a:lnTo>
                  <a:lnTo>
                    <a:pt x="552" y="184"/>
                  </a:lnTo>
                  <a:lnTo>
                    <a:pt x="575" y="194"/>
                  </a:lnTo>
                  <a:lnTo>
                    <a:pt x="595" y="205"/>
                  </a:lnTo>
                  <a:lnTo>
                    <a:pt x="615" y="217"/>
                  </a:lnTo>
                  <a:lnTo>
                    <a:pt x="635" y="232"/>
                  </a:lnTo>
                  <a:lnTo>
                    <a:pt x="652" y="249"/>
                  </a:lnTo>
                  <a:lnTo>
                    <a:pt x="668" y="267"/>
                  </a:lnTo>
                  <a:lnTo>
                    <a:pt x="683" y="285"/>
                  </a:lnTo>
                  <a:lnTo>
                    <a:pt x="696" y="305"/>
                  </a:lnTo>
                  <a:lnTo>
                    <a:pt x="708" y="327"/>
                  </a:lnTo>
                  <a:lnTo>
                    <a:pt x="717" y="348"/>
                  </a:lnTo>
                  <a:lnTo>
                    <a:pt x="725" y="372"/>
                  </a:lnTo>
                  <a:lnTo>
                    <a:pt x="728" y="384"/>
                  </a:lnTo>
                  <a:lnTo>
                    <a:pt x="730" y="395"/>
                  </a:lnTo>
                  <a:lnTo>
                    <a:pt x="732" y="408"/>
                  </a:lnTo>
                  <a:lnTo>
                    <a:pt x="734" y="420"/>
                  </a:lnTo>
                  <a:lnTo>
                    <a:pt x="645" y="420"/>
                  </a:lnTo>
                  <a:lnTo>
                    <a:pt x="639" y="421"/>
                  </a:lnTo>
                  <a:lnTo>
                    <a:pt x="634" y="423"/>
                  </a:lnTo>
                  <a:lnTo>
                    <a:pt x="628" y="425"/>
                  </a:lnTo>
                  <a:lnTo>
                    <a:pt x="624" y="430"/>
                  </a:lnTo>
                  <a:lnTo>
                    <a:pt x="621" y="434"/>
                  </a:lnTo>
                  <a:lnTo>
                    <a:pt x="618" y="439"/>
                  </a:lnTo>
                  <a:lnTo>
                    <a:pt x="617" y="445"/>
                  </a:lnTo>
                  <a:lnTo>
                    <a:pt x="615" y="450"/>
                  </a:lnTo>
                  <a:lnTo>
                    <a:pt x="617" y="457"/>
                  </a:lnTo>
                  <a:lnTo>
                    <a:pt x="618" y="462"/>
                  </a:lnTo>
                  <a:lnTo>
                    <a:pt x="621" y="467"/>
                  </a:lnTo>
                  <a:lnTo>
                    <a:pt x="624" y="472"/>
                  </a:lnTo>
                  <a:lnTo>
                    <a:pt x="628" y="476"/>
                  </a:lnTo>
                  <a:lnTo>
                    <a:pt x="634" y="478"/>
                  </a:lnTo>
                  <a:lnTo>
                    <a:pt x="639" y="480"/>
                  </a:lnTo>
                  <a:lnTo>
                    <a:pt x="645" y="480"/>
                  </a:lnTo>
                  <a:lnTo>
                    <a:pt x="645" y="480"/>
                  </a:lnTo>
                  <a:close/>
                  <a:moveTo>
                    <a:pt x="856" y="420"/>
                  </a:moveTo>
                  <a:lnTo>
                    <a:pt x="795" y="420"/>
                  </a:lnTo>
                  <a:lnTo>
                    <a:pt x="792" y="405"/>
                  </a:lnTo>
                  <a:lnTo>
                    <a:pt x="790" y="390"/>
                  </a:lnTo>
                  <a:lnTo>
                    <a:pt x="787" y="375"/>
                  </a:lnTo>
                  <a:lnTo>
                    <a:pt x="784" y="360"/>
                  </a:lnTo>
                  <a:lnTo>
                    <a:pt x="780" y="345"/>
                  </a:lnTo>
                  <a:lnTo>
                    <a:pt x="774" y="331"/>
                  </a:lnTo>
                  <a:lnTo>
                    <a:pt x="769" y="317"/>
                  </a:lnTo>
                  <a:lnTo>
                    <a:pt x="762" y="303"/>
                  </a:lnTo>
                  <a:lnTo>
                    <a:pt x="756" y="289"/>
                  </a:lnTo>
                  <a:lnTo>
                    <a:pt x="748" y="276"/>
                  </a:lnTo>
                  <a:lnTo>
                    <a:pt x="741" y="264"/>
                  </a:lnTo>
                  <a:lnTo>
                    <a:pt x="732" y="252"/>
                  </a:lnTo>
                  <a:lnTo>
                    <a:pt x="724" y="240"/>
                  </a:lnTo>
                  <a:lnTo>
                    <a:pt x="714" y="228"/>
                  </a:lnTo>
                  <a:lnTo>
                    <a:pt x="704" y="217"/>
                  </a:lnTo>
                  <a:lnTo>
                    <a:pt x="695" y="207"/>
                  </a:lnTo>
                  <a:lnTo>
                    <a:pt x="684" y="196"/>
                  </a:lnTo>
                  <a:lnTo>
                    <a:pt x="672" y="186"/>
                  </a:lnTo>
                  <a:lnTo>
                    <a:pt x="660" y="177"/>
                  </a:lnTo>
                  <a:lnTo>
                    <a:pt x="649" y="168"/>
                  </a:lnTo>
                  <a:lnTo>
                    <a:pt x="637" y="160"/>
                  </a:lnTo>
                  <a:lnTo>
                    <a:pt x="624" y="152"/>
                  </a:lnTo>
                  <a:lnTo>
                    <a:pt x="611" y="145"/>
                  </a:lnTo>
                  <a:lnTo>
                    <a:pt x="597" y="138"/>
                  </a:lnTo>
                  <a:lnTo>
                    <a:pt x="584" y="132"/>
                  </a:lnTo>
                  <a:lnTo>
                    <a:pt x="569" y="126"/>
                  </a:lnTo>
                  <a:lnTo>
                    <a:pt x="555" y="122"/>
                  </a:lnTo>
                  <a:lnTo>
                    <a:pt x="541" y="118"/>
                  </a:lnTo>
                  <a:lnTo>
                    <a:pt x="526" y="113"/>
                  </a:lnTo>
                  <a:lnTo>
                    <a:pt x="511" y="110"/>
                  </a:lnTo>
                  <a:lnTo>
                    <a:pt x="495" y="108"/>
                  </a:lnTo>
                  <a:lnTo>
                    <a:pt x="480" y="106"/>
                  </a:lnTo>
                  <a:lnTo>
                    <a:pt x="480" y="30"/>
                  </a:lnTo>
                  <a:lnTo>
                    <a:pt x="479" y="23"/>
                  </a:lnTo>
                  <a:lnTo>
                    <a:pt x="478" y="18"/>
                  </a:lnTo>
                  <a:lnTo>
                    <a:pt x="475" y="13"/>
                  </a:lnTo>
                  <a:lnTo>
                    <a:pt x="472" y="8"/>
                  </a:lnTo>
                  <a:lnTo>
                    <a:pt x="467" y="5"/>
                  </a:lnTo>
                  <a:lnTo>
                    <a:pt x="462" y="2"/>
                  </a:lnTo>
                  <a:lnTo>
                    <a:pt x="456" y="1"/>
                  </a:lnTo>
                  <a:lnTo>
                    <a:pt x="450" y="0"/>
                  </a:lnTo>
                  <a:lnTo>
                    <a:pt x="444" y="1"/>
                  </a:lnTo>
                  <a:lnTo>
                    <a:pt x="438" y="2"/>
                  </a:lnTo>
                  <a:lnTo>
                    <a:pt x="433" y="5"/>
                  </a:lnTo>
                  <a:lnTo>
                    <a:pt x="429" y="8"/>
                  </a:lnTo>
                  <a:lnTo>
                    <a:pt x="426" y="13"/>
                  </a:lnTo>
                  <a:lnTo>
                    <a:pt x="422" y="18"/>
                  </a:lnTo>
                  <a:lnTo>
                    <a:pt x="420" y="23"/>
                  </a:lnTo>
                  <a:lnTo>
                    <a:pt x="420" y="30"/>
                  </a:lnTo>
                  <a:lnTo>
                    <a:pt x="420" y="106"/>
                  </a:lnTo>
                  <a:lnTo>
                    <a:pt x="404" y="108"/>
                  </a:lnTo>
                  <a:lnTo>
                    <a:pt x="389" y="110"/>
                  </a:lnTo>
                  <a:lnTo>
                    <a:pt x="374" y="113"/>
                  </a:lnTo>
                  <a:lnTo>
                    <a:pt x="359" y="118"/>
                  </a:lnTo>
                  <a:lnTo>
                    <a:pt x="345" y="122"/>
                  </a:lnTo>
                  <a:lnTo>
                    <a:pt x="330" y="126"/>
                  </a:lnTo>
                  <a:lnTo>
                    <a:pt x="316" y="132"/>
                  </a:lnTo>
                  <a:lnTo>
                    <a:pt x="302" y="138"/>
                  </a:lnTo>
                  <a:lnTo>
                    <a:pt x="289" y="145"/>
                  </a:lnTo>
                  <a:lnTo>
                    <a:pt x="277" y="152"/>
                  </a:lnTo>
                  <a:lnTo>
                    <a:pt x="264" y="160"/>
                  </a:lnTo>
                  <a:lnTo>
                    <a:pt x="251" y="168"/>
                  </a:lnTo>
                  <a:lnTo>
                    <a:pt x="239" y="177"/>
                  </a:lnTo>
                  <a:lnTo>
                    <a:pt x="228" y="186"/>
                  </a:lnTo>
                  <a:lnTo>
                    <a:pt x="216" y="196"/>
                  </a:lnTo>
                  <a:lnTo>
                    <a:pt x="206" y="207"/>
                  </a:lnTo>
                  <a:lnTo>
                    <a:pt x="196" y="217"/>
                  </a:lnTo>
                  <a:lnTo>
                    <a:pt x="185" y="228"/>
                  </a:lnTo>
                  <a:lnTo>
                    <a:pt x="177" y="240"/>
                  </a:lnTo>
                  <a:lnTo>
                    <a:pt x="168" y="252"/>
                  </a:lnTo>
                  <a:lnTo>
                    <a:pt x="160" y="264"/>
                  </a:lnTo>
                  <a:lnTo>
                    <a:pt x="152" y="276"/>
                  </a:lnTo>
                  <a:lnTo>
                    <a:pt x="145" y="289"/>
                  </a:lnTo>
                  <a:lnTo>
                    <a:pt x="138" y="303"/>
                  </a:lnTo>
                  <a:lnTo>
                    <a:pt x="132" y="317"/>
                  </a:lnTo>
                  <a:lnTo>
                    <a:pt x="126" y="331"/>
                  </a:lnTo>
                  <a:lnTo>
                    <a:pt x="121" y="345"/>
                  </a:lnTo>
                  <a:lnTo>
                    <a:pt x="117" y="360"/>
                  </a:lnTo>
                  <a:lnTo>
                    <a:pt x="114" y="375"/>
                  </a:lnTo>
                  <a:lnTo>
                    <a:pt x="110" y="390"/>
                  </a:lnTo>
                  <a:lnTo>
                    <a:pt x="107" y="405"/>
                  </a:lnTo>
                  <a:lnTo>
                    <a:pt x="106" y="420"/>
                  </a:lnTo>
                  <a:lnTo>
                    <a:pt x="30" y="420"/>
                  </a:lnTo>
                  <a:lnTo>
                    <a:pt x="23" y="421"/>
                  </a:lnTo>
                  <a:lnTo>
                    <a:pt x="18" y="423"/>
                  </a:lnTo>
                  <a:lnTo>
                    <a:pt x="13" y="425"/>
                  </a:lnTo>
                  <a:lnTo>
                    <a:pt x="8" y="430"/>
                  </a:lnTo>
                  <a:lnTo>
                    <a:pt x="4" y="434"/>
                  </a:lnTo>
                  <a:lnTo>
                    <a:pt x="2" y="439"/>
                  </a:lnTo>
                  <a:lnTo>
                    <a:pt x="0" y="445"/>
                  </a:lnTo>
                  <a:lnTo>
                    <a:pt x="0" y="450"/>
                  </a:lnTo>
                  <a:lnTo>
                    <a:pt x="0" y="457"/>
                  </a:lnTo>
                  <a:lnTo>
                    <a:pt x="2" y="462"/>
                  </a:lnTo>
                  <a:lnTo>
                    <a:pt x="4" y="467"/>
                  </a:lnTo>
                  <a:lnTo>
                    <a:pt x="8" y="472"/>
                  </a:lnTo>
                  <a:lnTo>
                    <a:pt x="13" y="476"/>
                  </a:lnTo>
                  <a:lnTo>
                    <a:pt x="18" y="478"/>
                  </a:lnTo>
                  <a:lnTo>
                    <a:pt x="23" y="480"/>
                  </a:lnTo>
                  <a:lnTo>
                    <a:pt x="30" y="480"/>
                  </a:lnTo>
                  <a:lnTo>
                    <a:pt x="106" y="480"/>
                  </a:lnTo>
                  <a:lnTo>
                    <a:pt x="107" y="496"/>
                  </a:lnTo>
                  <a:lnTo>
                    <a:pt x="110" y="511"/>
                  </a:lnTo>
                  <a:lnTo>
                    <a:pt x="114" y="526"/>
                  </a:lnTo>
                  <a:lnTo>
                    <a:pt x="117" y="541"/>
                  </a:lnTo>
                  <a:lnTo>
                    <a:pt x="121" y="556"/>
                  </a:lnTo>
                  <a:lnTo>
                    <a:pt x="126" y="570"/>
                  </a:lnTo>
                  <a:lnTo>
                    <a:pt x="132" y="584"/>
                  </a:lnTo>
                  <a:lnTo>
                    <a:pt x="138" y="598"/>
                  </a:lnTo>
                  <a:lnTo>
                    <a:pt x="145" y="611"/>
                  </a:lnTo>
                  <a:lnTo>
                    <a:pt x="152" y="624"/>
                  </a:lnTo>
                  <a:lnTo>
                    <a:pt x="160" y="637"/>
                  </a:lnTo>
                  <a:lnTo>
                    <a:pt x="168" y="650"/>
                  </a:lnTo>
                  <a:lnTo>
                    <a:pt x="177" y="661"/>
                  </a:lnTo>
                  <a:lnTo>
                    <a:pt x="185" y="673"/>
                  </a:lnTo>
                  <a:lnTo>
                    <a:pt x="196" y="684"/>
                  </a:lnTo>
                  <a:lnTo>
                    <a:pt x="206" y="695"/>
                  </a:lnTo>
                  <a:lnTo>
                    <a:pt x="216" y="705"/>
                  </a:lnTo>
                  <a:lnTo>
                    <a:pt x="228" y="715"/>
                  </a:lnTo>
                  <a:lnTo>
                    <a:pt x="239" y="724"/>
                  </a:lnTo>
                  <a:lnTo>
                    <a:pt x="251" y="733"/>
                  </a:lnTo>
                  <a:lnTo>
                    <a:pt x="264" y="741"/>
                  </a:lnTo>
                  <a:lnTo>
                    <a:pt x="277" y="749"/>
                  </a:lnTo>
                  <a:lnTo>
                    <a:pt x="289" y="756"/>
                  </a:lnTo>
                  <a:lnTo>
                    <a:pt x="302" y="763"/>
                  </a:lnTo>
                  <a:lnTo>
                    <a:pt x="316" y="769"/>
                  </a:lnTo>
                  <a:lnTo>
                    <a:pt x="330" y="775"/>
                  </a:lnTo>
                  <a:lnTo>
                    <a:pt x="345" y="779"/>
                  </a:lnTo>
                  <a:lnTo>
                    <a:pt x="359" y="784"/>
                  </a:lnTo>
                  <a:lnTo>
                    <a:pt x="374" y="788"/>
                  </a:lnTo>
                  <a:lnTo>
                    <a:pt x="389" y="791"/>
                  </a:lnTo>
                  <a:lnTo>
                    <a:pt x="404" y="793"/>
                  </a:lnTo>
                  <a:lnTo>
                    <a:pt x="420" y="794"/>
                  </a:lnTo>
                  <a:lnTo>
                    <a:pt x="420" y="872"/>
                  </a:lnTo>
                  <a:lnTo>
                    <a:pt x="420" y="877"/>
                  </a:lnTo>
                  <a:lnTo>
                    <a:pt x="422" y="883"/>
                  </a:lnTo>
                  <a:lnTo>
                    <a:pt x="426" y="888"/>
                  </a:lnTo>
                  <a:lnTo>
                    <a:pt x="429" y="892"/>
                  </a:lnTo>
                  <a:lnTo>
                    <a:pt x="433" y="896"/>
                  </a:lnTo>
                  <a:lnTo>
                    <a:pt x="438" y="899"/>
                  </a:lnTo>
                  <a:lnTo>
                    <a:pt x="444" y="900"/>
                  </a:lnTo>
                  <a:lnTo>
                    <a:pt x="450" y="902"/>
                  </a:lnTo>
                  <a:lnTo>
                    <a:pt x="456" y="900"/>
                  </a:lnTo>
                  <a:lnTo>
                    <a:pt x="462" y="898"/>
                  </a:lnTo>
                  <a:lnTo>
                    <a:pt x="467" y="896"/>
                  </a:lnTo>
                  <a:lnTo>
                    <a:pt x="472" y="892"/>
                  </a:lnTo>
                  <a:lnTo>
                    <a:pt x="475" y="888"/>
                  </a:lnTo>
                  <a:lnTo>
                    <a:pt x="478" y="883"/>
                  </a:lnTo>
                  <a:lnTo>
                    <a:pt x="479" y="877"/>
                  </a:lnTo>
                  <a:lnTo>
                    <a:pt x="480" y="872"/>
                  </a:lnTo>
                  <a:lnTo>
                    <a:pt x="480" y="794"/>
                  </a:lnTo>
                  <a:lnTo>
                    <a:pt x="495" y="793"/>
                  </a:lnTo>
                  <a:lnTo>
                    <a:pt x="511" y="790"/>
                  </a:lnTo>
                  <a:lnTo>
                    <a:pt x="526" y="788"/>
                  </a:lnTo>
                  <a:lnTo>
                    <a:pt x="541" y="784"/>
                  </a:lnTo>
                  <a:lnTo>
                    <a:pt x="555" y="779"/>
                  </a:lnTo>
                  <a:lnTo>
                    <a:pt x="569" y="775"/>
                  </a:lnTo>
                  <a:lnTo>
                    <a:pt x="584" y="769"/>
                  </a:lnTo>
                  <a:lnTo>
                    <a:pt x="597" y="763"/>
                  </a:lnTo>
                  <a:lnTo>
                    <a:pt x="611" y="756"/>
                  </a:lnTo>
                  <a:lnTo>
                    <a:pt x="624" y="749"/>
                  </a:lnTo>
                  <a:lnTo>
                    <a:pt x="637" y="741"/>
                  </a:lnTo>
                  <a:lnTo>
                    <a:pt x="649" y="733"/>
                  </a:lnTo>
                  <a:lnTo>
                    <a:pt x="660" y="724"/>
                  </a:lnTo>
                  <a:lnTo>
                    <a:pt x="672" y="715"/>
                  </a:lnTo>
                  <a:lnTo>
                    <a:pt x="684" y="705"/>
                  </a:lnTo>
                  <a:lnTo>
                    <a:pt x="695" y="695"/>
                  </a:lnTo>
                  <a:lnTo>
                    <a:pt x="704" y="684"/>
                  </a:lnTo>
                  <a:lnTo>
                    <a:pt x="714" y="673"/>
                  </a:lnTo>
                  <a:lnTo>
                    <a:pt x="724" y="661"/>
                  </a:lnTo>
                  <a:lnTo>
                    <a:pt x="732" y="650"/>
                  </a:lnTo>
                  <a:lnTo>
                    <a:pt x="741" y="637"/>
                  </a:lnTo>
                  <a:lnTo>
                    <a:pt x="748" y="624"/>
                  </a:lnTo>
                  <a:lnTo>
                    <a:pt x="756" y="611"/>
                  </a:lnTo>
                  <a:lnTo>
                    <a:pt x="762" y="598"/>
                  </a:lnTo>
                  <a:lnTo>
                    <a:pt x="769" y="584"/>
                  </a:lnTo>
                  <a:lnTo>
                    <a:pt x="774" y="570"/>
                  </a:lnTo>
                  <a:lnTo>
                    <a:pt x="780" y="556"/>
                  </a:lnTo>
                  <a:lnTo>
                    <a:pt x="784" y="541"/>
                  </a:lnTo>
                  <a:lnTo>
                    <a:pt x="787" y="526"/>
                  </a:lnTo>
                  <a:lnTo>
                    <a:pt x="790" y="511"/>
                  </a:lnTo>
                  <a:lnTo>
                    <a:pt x="792" y="496"/>
                  </a:lnTo>
                  <a:lnTo>
                    <a:pt x="795" y="480"/>
                  </a:lnTo>
                  <a:lnTo>
                    <a:pt x="856" y="480"/>
                  </a:lnTo>
                  <a:lnTo>
                    <a:pt x="862" y="480"/>
                  </a:lnTo>
                  <a:lnTo>
                    <a:pt x="867" y="478"/>
                  </a:lnTo>
                  <a:lnTo>
                    <a:pt x="873" y="476"/>
                  </a:lnTo>
                  <a:lnTo>
                    <a:pt x="877" y="472"/>
                  </a:lnTo>
                  <a:lnTo>
                    <a:pt x="880" y="467"/>
                  </a:lnTo>
                  <a:lnTo>
                    <a:pt x="884" y="462"/>
                  </a:lnTo>
                  <a:lnTo>
                    <a:pt x="886" y="457"/>
                  </a:lnTo>
                  <a:lnTo>
                    <a:pt x="886" y="450"/>
                  </a:lnTo>
                  <a:lnTo>
                    <a:pt x="886" y="445"/>
                  </a:lnTo>
                  <a:lnTo>
                    <a:pt x="884" y="438"/>
                  </a:lnTo>
                  <a:lnTo>
                    <a:pt x="880" y="434"/>
                  </a:lnTo>
                  <a:lnTo>
                    <a:pt x="877" y="430"/>
                  </a:lnTo>
                  <a:lnTo>
                    <a:pt x="873" y="425"/>
                  </a:lnTo>
                  <a:lnTo>
                    <a:pt x="867" y="423"/>
                  </a:lnTo>
                  <a:lnTo>
                    <a:pt x="862" y="421"/>
                  </a:lnTo>
                  <a:lnTo>
                    <a:pt x="856" y="42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46"/>
          <p:cNvGrpSpPr/>
          <p:nvPr/>
        </p:nvGrpSpPr>
        <p:grpSpPr>
          <a:xfrm>
            <a:off x="6210317" y="2633662"/>
            <a:ext cx="1407757" cy="1530326"/>
            <a:chOff x="6210317" y="2633662"/>
            <a:chExt cx="1407757" cy="1530326"/>
          </a:xfrm>
        </p:grpSpPr>
        <p:grpSp>
          <p:nvGrpSpPr>
            <p:cNvPr id="13" name="Group 12"/>
            <p:cNvGrpSpPr/>
            <p:nvPr/>
          </p:nvGrpSpPr>
          <p:grpSpPr>
            <a:xfrm>
              <a:off x="6356984" y="2633662"/>
              <a:ext cx="1114425" cy="1114425"/>
              <a:chOff x="752474" y="2895600"/>
              <a:chExt cx="1114425" cy="1114425"/>
            </a:xfrm>
          </p:grpSpPr>
          <p:sp>
            <p:nvSpPr>
              <p:cNvPr id="14" name="Oval 13"/>
              <p:cNvSpPr/>
              <p:nvPr/>
            </p:nvSpPr>
            <p:spPr>
              <a:xfrm>
                <a:off x="866774" y="3009900"/>
                <a:ext cx="885825" cy="885825"/>
              </a:xfrm>
              <a:prstGeom prst="ellipse">
                <a:avLst/>
              </a:prstGeom>
              <a:solidFill>
                <a:srgbClr val="1B2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2474" y="2895600"/>
                <a:ext cx="1114425" cy="1114425"/>
              </a:xfrm>
              <a:prstGeom prst="ellipse">
                <a:avLst/>
              </a:prstGeom>
              <a:noFill/>
              <a:ln w="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6210317" y="3823895"/>
              <a:ext cx="1407757" cy="340093"/>
            </a:xfrm>
            <a:prstGeom prst="rect">
              <a:avLst/>
            </a:prstGeom>
          </p:spPr>
          <p:txBody>
            <a:bodyPr wrap="square">
              <a:spAutoFit/>
            </a:bodyPr>
            <a:lstStyle/>
            <a:p>
              <a:pPr algn="ctr">
                <a:lnSpc>
                  <a:spcPct val="115000"/>
                </a:lnSpc>
              </a:pPr>
              <a:r>
                <a:rPr lang="en-MY" sz="14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rPr>
                <a:t>Instant liquidity</a:t>
              </a:r>
              <a:endParaRPr lang="en-US" sz="14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endParaRPr>
            </a:p>
          </p:txBody>
        </p:sp>
        <p:sp>
          <p:nvSpPr>
            <p:cNvPr id="39" name="Freeform 4400"/>
            <p:cNvSpPr>
              <a:spLocks noEditPoints="1"/>
            </p:cNvSpPr>
            <p:nvPr/>
          </p:nvSpPr>
          <p:spPr bwMode="auto">
            <a:xfrm>
              <a:off x="6771320" y="3039099"/>
              <a:ext cx="285750" cy="284163"/>
            </a:xfrm>
            <a:custGeom>
              <a:avLst/>
              <a:gdLst>
                <a:gd name="T0" fmla="*/ 679 w 898"/>
                <a:gd name="T1" fmla="*/ 690 h 896"/>
                <a:gd name="T2" fmla="*/ 667 w 898"/>
                <a:gd name="T3" fmla="*/ 688 h 896"/>
                <a:gd name="T4" fmla="*/ 471 w 898"/>
                <a:gd name="T5" fmla="*/ 520 h 896"/>
                <a:gd name="T6" fmla="*/ 434 w 898"/>
                <a:gd name="T7" fmla="*/ 521 h 896"/>
                <a:gd name="T8" fmla="*/ 407 w 898"/>
                <a:gd name="T9" fmla="*/ 510 h 896"/>
                <a:gd name="T10" fmla="*/ 388 w 898"/>
                <a:gd name="T11" fmla="*/ 490 h 896"/>
                <a:gd name="T12" fmla="*/ 376 w 898"/>
                <a:gd name="T13" fmla="*/ 463 h 896"/>
                <a:gd name="T14" fmla="*/ 378 w 898"/>
                <a:gd name="T15" fmla="*/ 427 h 896"/>
                <a:gd name="T16" fmla="*/ 402 w 898"/>
                <a:gd name="T17" fmla="*/ 391 h 896"/>
                <a:gd name="T18" fmla="*/ 420 w 898"/>
                <a:gd name="T19" fmla="*/ 238 h 896"/>
                <a:gd name="T20" fmla="*/ 426 w 898"/>
                <a:gd name="T21" fmla="*/ 229 h 896"/>
                <a:gd name="T22" fmla="*/ 437 w 898"/>
                <a:gd name="T23" fmla="*/ 227 h 896"/>
                <a:gd name="T24" fmla="*/ 447 w 898"/>
                <a:gd name="T25" fmla="*/ 233 h 896"/>
                <a:gd name="T26" fmla="*/ 450 w 898"/>
                <a:gd name="T27" fmla="*/ 373 h 896"/>
                <a:gd name="T28" fmla="*/ 479 w 898"/>
                <a:gd name="T29" fmla="*/ 380 h 896"/>
                <a:gd name="T30" fmla="*/ 502 w 898"/>
                <a:gd name="T31" fmla="*/ 396 h 896"/>
                <a:gd name="T32" fmla="*/ 518 w 898"/>
                <a:gd name="T33" fmla="*/ 419 h 896"/>
                <a:gd name="T34" fmla="*/ 524 w 898"/>
                <a:gd name="T35" fmla="*/ 448 h 896"/>
                <a:gd name="T36" fmla="*/ 512 w 898"/>
                <a:gd name="T37" fmla="*/ 490 h 896"/>
                <a:gd name="T38" fmla="*/ 691 w 898"/>
                <a:gd name="T39" fmla="*/ 673 h 896"/>
                <a:gd name="T40" fmla="*/ 688 w 898"/>
                <a:gd name="T41" fmla="*/ 683 h 896"/>
                <a:gd name="T42" fmla="*/ 404 w 898"/>
                <a:gd name="T43" fmla="*/ 2 h 896"/>
                <a:gd name="T44" fmla="*/ 316 w 898"/>
                <a:gd name="T45" fmla="*/ 19 h 896"/>
                <a:gd name="T46" fmla="*/ 236 w 898"/>
                <a:gd name="T47" fmla="*/ 53 h 896"/>
                <a:gd name="T48" fmla="*/ 164 w 898"/>
                <a:gd name="T49" fmla="*/ 103 h 896"/>
                <a:gd name="T50" fmla="*/ 103 w 898"/>
                <a:gd name="T51" fmla="*/ 162 h 896"/>
                <a:gd name="T52" fmla="*/ 55 w 898"/>
                <a:gd name="T53" fmla="*/ 234 h 896"/>
                <a:gd name="T54" fmla="*/ 21 w 898"/>
                <a:gd name="T55" fmla="*/ 314 h 896"/>
                <a:gd name="T56" fmla="*/ 3 w 898"/>
                <a:gd name="T57" fmla="*/ 402 h 896"/>
                <a:gd name="T58" fmla="*/ 3 w 898"/>
                <a:gd name="T59" fmla="*/ 494 h 896"/>
                <a:gd name="T60" fmla="*/ 21 w 898"/>
                <a:gd name="T61" fmla="*/ 582 h 896"/>
                <a:gd name="T62" fmla="*/ 55 w 898"/>
                <a:gd name="T63" fmla="*/ 662 h 896"/>
                <a:gd name="T64" fmla="*/ 103 w 898"/>
                <a:gd name="T65" fmla="*/ 734 h 896"/>
                <a:gd name="T66" fmla="*/ 164 w 898"/>
                <a:gd name="T67" fmla="*/ 795 h 896"/>
                <a:gd name="T68" fmla="*/ 236 w 898"/>
                <a:gd name="T69" fmla="*/ 843 h 896"/>
                <a:gd name="T70" fmla="*/ 316 w 898"/>
                <a:gd name="T71" fmla="*/ 876 h 896"/>
                <a:gd name="T72" fmla="*/ 404 w 898"/>
                <a:gd name="T73" fmla="*/ 894 h 896"/>
                <a:gd name="T74" fmla="*/ 495 w 898"/>
                <a:gd name="T75" fmla="*/ 894 h 896"/>
                <a:gd name="T76" fmla="*/ 583 w 898"/>
                <a:gd name="T77" fmla="*/ 876 h 896"/>
                <a:gd name="T78" fmla="*/ 663 w 898"/>
                <a:gd name="T79" fmla="*/ 843 h 896"/>
                <a:gd name="T80" fmla="*/ 734 w 898"/>
                <a:gd name="T81" fmla="*/ 795 h 896"/>
                <a:gd name="T82" fmla="*/ 795 w 898"/>
                <a:gd name="T83" fmla="*/ 734 h 896"/>
                <a:gd name="T84" fmla="*/ 844 w 898"/>
                <a:gd name="T85" fmla="*/ 662 h 896"/>
                <a:gd name="T86" fmla="*/ 878 w 898"/>
                <a:gd name="T87" fmla="*/ 582 h 896"/>
                <a:gd name="T88" fmla="*/ 896 w 898"/>
                <a:gd name="T89" fmla="*/ 494 h 896"/>
                <a:gd name="T90" fmla="*/ 896 w 898"/>
                <a:gd name="T91" fmla="*/ 402 h 896"/>
                <a:gd name="T92" fmla="*/ 878 w 898"/>
                <a:gd name="T93" fmla="*/ 314 h 896"/>
                <a:gd name="T94" fmla="*/ 844 w 898"/>
                <a:gd name="T95" fmla="*/ 234 h 896"/>
                <a:gd name="T96" fmla="*/ 795 w 898"/>
                <a:gd name="T97" fmla="*/ 162 h 896"/>
                <a:gd name="T98" fmla="*/ 734 w 898"/>
                <a:gd name="T99" fmla="*/ 103 h 896"/>
                <a:gd name="T100" fmla="*/ 663 w 898"/>
                <a:gd name="T101" fmla="*/ 53 h 896"/>
                <a:gd name="T102" fmla="*/ 583 w 898"/>
                <a:gd name="T103" fmla="*/ 19 h 896"/>
                <a:gd name="T104" fmla="*/ 495 w 898"/>
                <a:gd name="T105" fmla="*/ 2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8" h="896">
                  <a:moveTo>
                    <a:pt x="686" y="686"/>
                  </a:moveTo>
                  <a:lnTo>
                    <a:pt x="684" y="688"/>
                  </a:lnTo>
                  <a:lnTo>
                    <a:pt x="681" y="689"/>
                  </a:lnTo>
                  <a:lnTo>
                    <a:pt x="679" y="690"/>
                  </a:lnTo>
                  <a:lnTo>
                    <a:pt x="676" y="690"/>
                  </a:lnTo>
                  <a:lnTo>
                    <a:pt x="672" y="690"/>
                  </a:lnTo>
                  <a:lnTo>
                    <a:pt x="670" y="689"/>
                  </a:lnTo>
                  <a:lnTo>
                    <a:pt x="667" y="688"/>
                  </a:lnTo>
                  <a:lnTo>
                    <a:pt x="665" y="686"/>
                  </a:lnTo>
                  <a:lnTo>
                    <a:pt x="491" y="511"/>
                  </a:lnTo>
                  <a:lnTo>
                    <a:pt x="481" y="516"/>
                  </a:lnTo>
                  <a:lnTo>
                    <a:pt x="471" y="520"/>
                  </a:lnTo>
                  <a:lnTo>
                    <a:pt x="461" y="522"/>
                  </a:lnTo>
                  <a:lnTo>
                    <a:pt x="450" y="523"/>
                  </a:lnTo>
                  <a:lnTo>
                    <a:pt x="441" y="522"/>
                  </a:lnTo>
                  <a:lnTo>
                    <a:pt x="434" y="521"/>
                  </a:lnTo>
                  <a:lnTo>
                    <a:pt x="427" y="520"/>
                  </a:lnTo>
                  <a:lnTo>
                    <a:pt x="420" y="517"/>
                  </a:lnTo>
                  <a:lnTo>
                    <a:pt x="413" y="513"/>
                  </a:lnTo>
                  <a:lnTo>
                    <a:pt x="407" y="510"/>
                  </a:lnTo>
                  <a:lnTo>
                    <a:pt x="402" y="506"/>
                  </a:lnTo>
                  <a:lnTo>
                    <a:pt x="396" y="501"/>
                  </a:lnTo>
                  <a:lnTo>
                    <a:pt x="392" y="495"/>
                  </a:lnTo>
                  <a:lnTo>
                    <a:pt x="388" y="490"/>
                  </a:lnTo>
                  <a:lnTo>
                    <a:pt x="384" y="483"/>
                  </a:lnTo>
                  <a:lnTo>
                    <a:pt x="380" y="477"/>
                  </a:lnTo>
                  <a:lnTo>
                    <a:pt x="378" y="471"/>
                  </a:lnTo>
                  <a:lnTo>
                    <a:pt x="376" y="463"/>
                  </a:lnTo>
                  <a:lnTo>
                    <a:pt x="375" y="456"/>
                  </a:lnTo>
                  <a:lnTo>
                    <a:pt x="375" y="448"/>
                  </a:lnTo>
                  <a:lnTo>
                    <a:pt x="375" y="436"/>
                  </a:lnTo>
                  <a:lnTo>
                    <a:pt x="378" y="427"/>
                  </a:lnTo>
                  <a:lnTo>
                    <a:pt x="381" y="416"/>
                  </a:lnTo>
                  <a:lnTo>
                    <a:pt x="387" y="407"/>
                  </a:lnTo>
                  <a:lnTo>
                    <a:pt x="393" y="399"/>
                  </a:lnTo>
                  <a:lnTo>
                    <a:pt x="402" y="391"/>
                  </a:lnTo>
                  <a:lnTo>
                    <a:pt x="410" y="385"/>
                  </a:lnTo>
                  <a:lnTo>
                    <a:pt x="420" y="381"/>
                  </a:lnTo>
                  <a:lnTo>
                    <a:pt x="420" y="242"/>
                  </a:lnTo>
                  <a:lnTo>
                    <a:pt x="420" y="238"/>
                  </a:lnTo>
                  <a:lnTo>
                    <a:pt x="421" y="235"/>
                  </a:lnTo>
                  <a:lnTo>
                    <a:pt x="422" y="233"/>
                  </a:lnTo>
                  <a:lnTo>
                    <a:pt x="424" y="231"/>
                  </a:lnTo>
                  <a:lnTo>
                    <a:pt x="426" y="229"/>
                  </a:lnTo>
                  <a:lnTo>
                    <a:pt x="428" y="228"/>
                  </a:lnTo>
                  <a:lnTo>
                    <a:pt x="432" y="227"/>
                  </a:lnTo>
                  <a:lnTo>
                    <a:pt x="435" y="227"/>
                  </a:lnTo>
                  <a:lnTo>
                    <a:pt x="437" y="227"/>
                  </a:lnTo>
                  <a:lnTo>
                    <a:pt x="440" y="228"/>
                  </a:lnTo>
                  <a:lnTo>
                    <a:pt x="442" y="229"/>
                  </a:lnTo>
                  <a:lnTo>
                    <a:pt x="445" y="231"/>
                  </a:lnTo>
                  <a:lnTo>
                    <a:pt x="447" y="233"/>
                  </a:lnTo>
                  <a:lnTo>
                    <a:pt x="448" y="235"/>
                  </a:lnTo>
                  <a:lnTo>
                    <a:pt x="449" y="238"/>
                  </a:lnTo>
                  <a:lnTo>
                    <a:pt x="450" y="242"/>
                  </a:lnTo>
                  <a:lnTo>
                    <a:pt x="450" y="373"/>
                  </a:lnTo>
                  <a:lnTo>
                    <a:pt x="457" y="373"/>
                  </a:lnTo>
                  <a:lnTo>
                    <a:pt x="465" y="374"/>
                  </a:lnTo>
                  <a:lnTo>
                    <a:pt x="471" y="376"/>
                  </a:lnTo>
                  <a:lnTo>
                    <a:pt x="479" y="380"/>
                  </a:lnTo>
                  <a:lnTo>
                    <a:pt x="485" y="383"/>
                  </a:lnTo>
                  <a:lnTo>
                    <a:pt x="492" y="386"/>
                  </a:lnTo>
                  <a:lnTo>
                    <a:pt x="497" y="390"/>
                  </a:lnTo>
                  <a:lnTo>
                    <a:pt x="502" y="396"/>
                  </a:lnTo>
                  <a:lnTo>
                    <a:pt x="507" y="401"/>
                  </a:lnTo>
                  <a:lnTo>
                    <a:pt x="511" y="406"/>
                  </a:lnTo>
                  <a:lnTo>
                    <a:pt x="515" y="413"/>
                  </a:lnTo>
                  <a:lnTo>
                    <a:pt x="518" y="419"/>
                  </a:lnTo>
                  <a:lnTo>
                    <a:pt x="520" y="426"/>
                  </a:lnTo>
                  <a:lnTo>
                    <a:pt x="523" y="433"/>
                  </a:lnTo>
                  <a:lnTo>
                    <a:pt x="524" y="441"/>
                  </a:lnTo>
                  <a:lnTo>
                    <a:pt x="524" y="448"/>
                  </a:lnTo>
                  <a:lnTo>
                    <a:pt x="524" y="460"/>
                  </a:lnTo>
                  <a:lnTo>
                    <a:pt x="520" y="471"/>
                  </a:lnTo>
                  <a:lnTo>
                    <a:pt x="517" y="480"/>
                  </a:lnTo>
                  <a:lnTo>
                    <a:pt x="512" y="490"/>
                  </a:lnTo>
                  <a:lnTo>
                    <a:pt x="686" y="664"/>
                  </a:lnTo>
                  <a:lnTo>
                    <a:pt x="688" y="667"/>
                  </a:lnTo>
                  <a:lnTo>
                    <a:pt x="690" y="670"/>
                  </a:lnTo>
                  <a:lnTo>
                    <a:pt x="691" y="673"/>
                  </a:lnTo>
                  <a:lnTo>
                    <a:pt x="691" y="675"/>
                  </a:lnTo>
                  <a:lnTo>
                    <a:pt x="691" y="678"/>
                  </a:lnTo>
                  <a:lnTo>
                    <a:pt x="690" y="680"/>
                  </a:lnTo>
                  <a:lnTo>
                    <a:pt x="688" y="683"/>
                  </a:lnTo>
                  <a:lnTo>
                    <a:pt x="686" y="686"/>
                  </a:lnTo>
                  <a:close/>
                  <a:moveTo>
                    <a:pt x="450" y="0"/>
                  </a:moveTo>
                  <a:lnTo>
                    <a:pt x="426" y="0"/>
                  </a:lnTo>
                  <a:lnTo>
                    <a:pt x="404" y="2"/>
                  </a:lnTo>
                  <a:lnTo>
                    <a:pt x="381" y="4"/>
                  </a:lnTo>
                  <a:lnTo>
                    <a:pt x="359" y="8"/>
                  </a:lnTo>
                  <a:lnTo>
                    <a:pt x="338" y="14"/>
                  </a:lnTo>
                  <a:lnTo>
                    <a:pt x="316" y="19"/>
                  </a:lnTo>
                  <a:lnTo>
                    <a:pt x="295" y="27"/>
                  </a:lnTo>
                  <a:lnTo>
                    <a:pt x="274" y="35"/>
                  </a:lnTo>
                  <a:lnTo>
                    <a:pt x="255" y="44"/>
                  </a:lnTo>
                  <a:lnTo>
                    <a:pt x="236" y="53"/>
                  </a:lnTo>
                  <a:lnTo>
                    <a:pt x="217" y="64"/>
                  </a:lnTo>
                  <a:lnTo>
                    <a:pt x="198" y="76"/>
                  </a:lnTo>
                  <a:lnTo>
                    <a:pt x="181" y="89"/>
                  </a:lnTo>
                  <a:lnTo>
                    <a:pt x="164" y="103"/>
                  </a:lnTo>
                  <a:lnTo>
                    <a:pt x="148" y="116"/>
                  </a:lnTo>
                  <a:lnTo>
                    <a:pt x="132" y="131"/>
                  </a:lnTo>
                  <a:lnTo>
                    <a:pt x="117" y="146"/>
                  </a:lnTo>
                  <a:lnTo>
                    <a:pt x="103" y="162"/>
                  </a:lnTo>
                  <a:lnTo>
                    <a:pt x="90" y="180"/>
                  </a:lnTo>
                  <a:lnTo>
                    <a:pt x="78" y="198"/>
                  </a:lnTo>
                  <a:lnTo>
                    <a:pt x="66" y="216"/>
                  </a:lnTo>
                  <a:lnTo>
                    <a:pt x="55" y="234"/>
                  </a:lnTo>
                  <a:lnTo>
                    <a:pt x="45" y="253"/>
                  </a:lnTo>
                  <a:lnTo>
                    <a:pt x="36" y="274"/>
                  </a:lnTo>
                  <a:lnTo>
                    <a:pt x="28" y="294"/>
                  </a:lnTo>
                  <a:lnTo>
                    <a:pt x="21" y="314"/>
                  </a:lnTo>
                  <a:lnTo>
                    <a:pt x="14" y="336"/>
                  </a:lnTo>
                  <a:lnTo>
                    <a:pt x="10" y="358"/>
                  </a:lnTo>
                  <a:lnTo>
                    <a:pt x="6" y="380"/>
                  </a:lnTo>
                  <a:lnTo>
                    <a:pt x="3" y="402"/>
                  </a:lnTo>
                  <a:lnTo>
                    <a:pt x="2" y="425"/>
                  </a:lnTo>
                  <a:lnTo>
                    <a:pt x="0" y="448"/>
                  </a:lnTo>
                  <a:lnTo>
                    <a:pt x="2" y="471"/>
                  </a:lnTo>
                  <a:lnTo>
                    <a:pt x="3" y="494"/>
                  </a:lnTo>
                  <a:lnTo>
                    <a:pt x="6" y="517"/>
                  </a:lnTo>
                  <a:lnTo>
                    <a:pt x="10" y="538"/>
                  </a:lnTo>
                  <a:lnTo>
                    <a:pt x="14" y="560"/>
                  </a:lnTo>
                  <a:lnTo>
                    <a:pt x="21" y="582"/>
                  </a:lnTo>
                  <a:lnTo>
                    <a:pt x="28" y="602"/>
                  </a:lnTo>
                  <a:lnTo>
                    <a:pt x="36" y="623"/>
                  </a:lnTo>
                  <a:lnTo>
                    <a:pt x="45" y="643"/>
                  </a:lnTo>
                  <a:lnTo>
                    <a:pt x="55" y="662"/>
                  </a:lnTo>
                  <a:lnTo>
                    <a:pt x="66" y="680"/>
                  </a:lnTo>
                  <a:lnTo>
                    <a:pt x="78" y="698"/>
                  </a:lnTo>
                  <a:lnTo>
                    <a:pt x="90" y="717"/>
                  </a:lnTo>
                  <a:lnTo>
                    <a:pt x="103" y="734"/>
                  </a:lnTo>
                  <a:lnTo>
                    <a:pt x="117" y="750"/>
                  </a:lnTo>
                  <a:lnTo>
                    <a:pt x="132" y="765"/>
                  </a:lnTo>
                  <a:lnTo>
                    <a:pt x="148" y="780"/>
                  </a:lnTo>
                  <a:lnTo>
                    <a:pt x="164" y="795"/>
                  </a:lnTo>
                  <a:lnTo>
                    <a:pt x="181" y="808"/>
                  </a:lnTo>
                  <a:lnTo>
                    <a:pt x="198" y="820"/>
                  </a:lnTo>
                  <a:lnTo>
                    <a:pt x="217" y="832"/>
                  </a:lnTo>
                  <a:lnTo>
                    <a:pt x="236" y="843"/>
                  </a:lnTo>
                  <a:lnTo>
                    <a:pt x="255" y="853"/>
                  </a:lnTo>
                  <a:lnTo>
                    <a:pt x="274" y="861"/>
                  </a:lnTo>
                  <a:lnTo>
                    <a:pt x="295" y="870"/>
                  </a:lnTo>
                  <a:lnTo>
                    <a:pt x="316" y="876"/>
                  </a:lnTo>
                  <a:lnTo>
                    <a:pt x="338" y="882"/>
                  </a:lnTo>
                  <a:lnTo>
                    <a:pt x="359" y="888"/>
                  </a:lnTo>
                  <a:lnTo>
                    <a:pt x="381" y="891"/>
                  </a:lnTo>
                  <a:lnTo>
                    <a:pt x="404" y="894"/>
                  </a:lnTo>
                  <a:lnTo>
                    <a:pt x="426" y="896"/>
                  </a:lnTo>
                  <a:lnTo>
                    <a:pt x="450" y="896"/>
                  </a:lnTo>
                  <a:lnTo>
                    <a:pt x="472" y="896"/>
                  </a:lnTo>
                  <a:lnTo>
                    <a:pt x="495" y="894"/>
                  </a:lnTo>
                  <a:lnTo>
                    <a:pt x="517" y="891"/>
                  </a:lnTo>
                  <a:lnTo>
                    <a:pt x="540" y="888"/>
                  </a:lnTo>
                  <a:lnTo>
                    <a:pt x="561" y="882"/>
                  </a:lnTo>
                  <a:lnTo>
                    <a:pt x="583" y="876"/>
                  </a:lnTo>
                  <a:lnTo>
                    <a:pt x="604" y="870"/>
                  </a:lnTo>
                  <a:lnTo>
                    <a:pt x="624" y="861"/>
                  </a:lnTo>
                  <a:lnTo>
                    <a:pt x="644" y="853"/>
                  </a:lnTo>
                  <a:lnTo>
                    <a:pt x="663" y="843"/>
                  </a:lnTo>
                  <a:lnTo>
                    <a:pt x="682" y="832"/>
                  </a:lnTo>
                  <a:lnTo>
                    <a:pt x="700" y="820"/>
                  </a:lnTo>
                  <a:lnTo>
                    <a:pt x="717" y="808"/>
                  </a:lnTo>
                  <a:lnTo>
                    <a:pt x="734" y="795"/>
                  </a:lnTo>
                  <a:lnTo>
                    <a:pt x="751" y="780"/>
                  </a:lnTo>
                  <a:lnTo>
                    <a:pt x="767" y="765"/>
                  </a:lnTo>
                  <a:lnTo>
                    <a:pt x="782" y="750"/>
                  </a:lnTo>
                  <a:lnTo>
                    <a:pt x="795" y="734"/>
                  </a:lnTo>
                  <a:lnTo>
                    <a:pt x="808" y="717"/>
                  </a:lnTo>
                  <a:lnTo>
                    <a:pt x="821" y="698"/>
                  </a:lnTo>
                  <a:lnTo>
                    <a:pt x="833" y="680"/>
                  </a:lnTo>
                  <a:lnTo>
                    <a:pt x="844" y="662"/>
                  </a:lnTo>
                  <a:lnTo>
                    <a:pt x="853" y="643"/>
                  </a:lnTo>
                  <a:lnTo>
                    <a:pt x="863" y="623"/>
                  </a:lnTo>
                  <a:lnTo>
                    <a:pt x="870" y="602"/>
                  </a:lnTo>
                  <a:lnTo>
                    <a:pt x="878" y="582"/>
                  </a:lnTo>
                  <a:lnTo>
                    <a:pt x="884" y="560"/>
                  </a:lnTo>
                  <a:lnTo>
                    <a:pt x="889" y="538"/>
                  </a:lnTo>
                  <a:lnTo>
                    <a:pt x="893" y="517"/>
                  </a:lnTo>
                  <a:lnTo>
                    <a:pt x="896" y="494"/>
                  </a:lnTo>
                  <a:lnTo>
                    <a:pt x="897" y="471"/>
                  </a:lnTo>
                  <a:lnTo>
                    <a:pt x="898" y="448"/>
                  </a:lnTo>
                  <a:lnTo>
                    <a:pt x="897" y="425"/>
                  </a:lnTo>
                  <a:lnTo>
                    <a:pt x="896" y="402"/>
                  </a:lnTo>
                  <a:lnTo>
                    <a:pt x="893" y="380"/>
                  </a:lnTo>
                  <a:lnTo>
                    <a:pt x="889" y="358"/>
                  </a:lnTo>
                  <a:lnTo>
                    <a:pt x="884" y="336"/>
                  </a:lnTo>
                  <a:lnTo>
                    <a:pt x="878" y="314"/>
                  </a:lnTo>
                  <a:lnTo>
                    <a:pt x="870" y="294"/>
                  </a:lnTo>
                  <a:lnTo>
                    <a:pt x="863" y="274"/>
                  </a:lnTo>
                  <a:lnTo>
                    <a:pt x="853" y="253"/>
                  </a:lnTo>
                  <a:lnTo>
                    <a:pt x="844" y="234"/>
                  </a:lnTo>
                  <a:lnTo>
                    <a:pt x="833" y="216"/>
                  </a:lnTo>
                  <a:lnTo>
                    <a:pt x="821" y="198"/>
                  </a:lnTo>
                  <a:lnTo>
                    <a:pt x="808" y="180"/>
                  </a:lnTo>
                  <a:lnTo>
                    <a:pt x="795" y="162"/>
                  </a:lnTo>
                  <a:lnTo>
                    <a:pt x="782" y="146"/>
                  </a:lnTo>
                  <a:lnTo>
                    <a:pt x="767" y="131"/>
                  </a:lnTo>
                  <a:lnTo>
                    <a:pt x="751" y="116"/>
                  </a:lnTo>
                  <a:lnTo>
                    <a:pt x="734" y="103"/>
                  </a:lnTo>
                  <a:lnTo>
                    <a:pt x="717" y="89"/>
                  </a:lnTo>
                  <a:lnTo>
                    <a:pt x="700" y="76"/>
                  </a:lnTo>
                  <a:lnTo>
                    <a:pt x="682" y="64"/>
                  </a:lnTo>
                  <a:lnTo>
                    <a:pt x="663" y="53"/>
                  </a:lnTo>
                  <a:lnTo>
                    <a:pt x="644" y="44"/>
                  </a:lnTo>
                  <a:lnTo>
                    <a:pt x="624" y="35"/>
                  </a:lnTo>
                  <a:lnTo>
                    <a:pt x="604" y="27"/>
                  </a:lnTo>
                  <a:lnTo>
                    <a:pt x="583" y="19"/>
                  </a:lnTo>
                  <a:lnTo>
                    <a:pt x="561" y="14"/>
                  </a:lnTo>
                  <a:lnTo>
                    <a:pt x="540" y="8"/>
                  </a:lnTo>
                  <a:lnTo>
                    <a:pt x="517" y="4"/>
                  </a:lnTo>
                  <a:lnTo>
                    <a:pt x="495" y="2"/>
                  </a:lnTo>
                  <a:lnTo>
                    <a:pt x="472" y="0"/>
                  </a:lnTo>
                  <a:lnTo>
                    <a:pt x="450"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47"/>
          <p:cNvGrpSpPr/>
          <p:nvPr/>
        </p:nvGrpSpPr>
        <p:grpSpPr>
          <a:xfrm>
            <a:off x="7632003" y="2236419"/>
            <a:ext cx="1818125" cy="1511668"/>
            <a:chOff x="7632003" y="2236419"/>
            <a:chExt cx="1818125" cy="1511668"/>
          </a:xfrm>
        </p:grpSpPr>
        <p:grpSp>
          <p:nvGrpSpPr>
            <p:cNvPr id="16" name="Group 15"/>
            <p:cNvGrpSpPr/>
            <p:nvPr/>
          </p:nvGrpSpPr>
          <p:grpSpPr>
            <a:xfrm>
              <a:off x="7983854" y="2633662"/>
              <a:ext cx="1114425" cy="1114425"/>
              <a:chOff x="752474" y="2895600"/>
              <a:chExt cx="1114425" cy="1114425"/>
            </a:xfrm>
          </p:grpSpPr>
          <p:sp>
            <p:nvSpPr>
              <p:cNvPr id="17" name="Oval 16"/>
              <p:cNvSpPr/>
              <p:nvPr/>
            </p:nvSpPr>
            <p:spPr>
              <a:xfrm>
                <a:off x="866774" y="3009900"/>
                <a:ext cx="885825" cy="885825"/>
              </a:xfrm>
              <a:prstGeom prst="ellipse">
                <a:avLst/>
              </a:prstGeom>
              <a:solidFill>
                <a:srgbClr val="1B2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52474" y="2895600"/>
                <a:ext cx="1114425" cy="1114425"/>
              </a:xfrm>
              <a:prstGeom prst="ellipse">
                <a:avLst/>
              </a:prstGeom>
              <a:noFill/>
              <a:ln w="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p:nvSpPr>
          <p:spPr>
            <a:xfrm>
              <a:off x="7632003" y="2236419"/>
              <a:ext cx="1818125" cy="340093"/>
            </a:xfrm>
            <a:prstGeom prst="rect">
              <a:avLst/>
            </a:prstGeom>
          </p:spPr>
          <p:txBody>
            <a:bodyPr wrap="square">
              <a:spAutoFit/>
            </a:bodyPr>
            <a:lstStyle/>
            <a:p>
              <a:pPr algn="ctr">
                <a:lnSpc>
                  <a:spcPct val="115000"/>
                </a:lnSpc>
              </a:pPr>
              <a:r>
                <a:rPr lang="en-MY" sz="14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rPr>
                <a:t>Enhanced cash flows</a:t>
              </a:r>
              <a:endParaRPr lang="en-US" sz="14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endParaRPr>
            </a:p>
          </p:txBody>
        </p:sp>
        <p:grpSp>
          <p:nvGrpSpPr>
            <p:cNvPr id="40" name="Group 39"/>
            <p:cNvGrpSpPr/>
            <p:nvPr/>
          </p:nvGrpSpPr>
          <p:grpSpPr>
            <a:xfrm>
              <a:off x="8397396" y="3042274"/>
              <a:ext cx="287338" cy="277813"/>
              <a:chOff x="4892675" y="2501900"/>
              <a:chExt cx="287338" cy="277813"/>
            </a:xfrm>
            <a:solidFill>
              <a:schemeClr val="bg1"/>
            </a:solidFill>
          </p:grpSpPr>
          <p:sp>
            <p:nvSpPr>
              <p:cNvPr id="41" name="Freeform 300"/>
              <p:cNvSpPr>
                <a:spLocks/>
              </p:cNvSpPr>
              <p:nvPr/>
            </p:nvSpPr>
            <p:spPr bwMode="auto">
              <a:xfrm>
                <a:off x="4924425" y="2501900"/>
                <a:ext cx="227013" cy="157163"/>
              </a:xfrm>
              <a:custGeom>
                <a:avLst/>
                <a:gdLst>
                  <a:gd name="T0" fmla="*/ 19 w 712"/>
                  <a:gd name="T1" fmla="*/ 494 h 495"/>
                  <a:gd name="T2" fmla="*/ 679 w 712"/>
                  <a:gd name="T3" fmla="*/ 60 h 495"/>
                  <a:gd name="T4" fmla="*/ 668 w 712"/>
                  <a:gd name="T5" fmla="*/ 167 h 495"/>
                  <a:gd name="T6" fmla="*/ 669 w 712"/>
                  <a:gd name="T7" fmla="*/ 173 h 495"/>
                  <a:gd name="T8" fmla="*/ 672 w 712"/>
                  <a:gd name="T9" fmla="*/ 177 h 495"/>
                  <a:gd name="T10" fmla="*/ 677 w 712"/>
                  <a:gd name="T11" fmla="*/ 180 h 495"/>
                  <a:gd name="T12" fmla="*/ 682 w 712"/>
                  <a:gd name="T13" fmla="*/ 180 h 495"/>
                  <a:gd name="T14" fmla="*/ 688 w 712"/>
                  <a:gd name="T15" fmla="*/ 179 h 495"/>
                  <a:gd name="T16" fmla="*/ 696 w 712"/>
                  <a:gd name="T17" fmla="*/ 173 h 495"/>
                  <a:gd name="T18" fmla="*/ 712 w 712"/>
                  <a:gd name="T19" fmla="*/ 31 h 495"/>
                  <a:gd name="T20" fmla="*/ 712 w 712"/>
                  <a:gd name="T21" fmla="*/ 30 h 495"/>
                  <a:gd name="T22" fmla="*/ 712 w 712"/>
                  <a:gd name="T23" fmla="*/ 27 h 495"/>
                  <a:gd name="T24" fmla="*/ 711 w 712"/>
                  <a:gd name="T25" fmla="*/ 24 h 495"/>
                  <a:gd name="T26" fmla="*/ 710 w 712"/>
                  <a:gd name="T27" fmla="*/ 22 h 495"/>
                  <a:gd name="T28" fmla="*/ 710 w 712"/>
                  <a:gd name="T29" fmla="*/ 22 h 495"/>
                  <a:gd name="T30" fmla="*/ 707 w 712"/>
                  <a:gd name="T31" fmla="*/ 20 h 495"/>
                  <a:gd name="T32" fmla="*/ 705 w 712"/>
                  <a:gd name="T33" fmla="*/ 17 h 495"/>
                  <a:gd name="T34" fmla="*/ 702 w 712"/>
                  <a:gd name="T35" fmla="*/ 16 h 495"/>
                  <a:gd name="T36" fmla="*/ 700 w 712"/>
                  <a:gd name="T37" fmla="*/ 15 h 495"/>
                  <a:gd name="T38" fmla="*/ 699 w 712"/>
                  <a:gd name="T39" fmla="*/ 15 h 495"/>
                  <a:gd name="T40" fmla="*/ 561 w 712"/>
                  <a:gd name="T41" fmla="*/ 0 h 495"/>
                  <a:gd name="T42" fmla="*/ 555 w 712"/>
                  <a:gd name="T43" fmla="*/ 1 h 495"/>
                  <a:gd name="T44" fmla="*/ 551 w 712"/>
                  <a:gd name="T45" fmla="*/ 6 h 495"/>
                  <a:gd name="T46" fmla="*/ 548 w 712"/>
                  <a:gd name="T47" fmla="*/ 11 h 495"/>
                  <a:gd name="T48" fmla="*/ 547 w 712"/>
                  <a:gd name="T49" fmla="*/ 16 h 495"/>
                  <a:gd name="T50" fmla="*/ 549 w 712"/>
                  <a:gd name="T51" fmla="*/ 22 h 495"/>
                  <a:gd name="T52" fmla="*/ 552 w 712"/>
                  <a:gd name="T53" fmla="*/ 27 h 495"/>
                  <a:gd name="T54" fmla="*/ 557 w 712"/>
                  <a:gd name="T55" fmla="*/ 29 h 495"/>
                  <a:gd name="T56" fmla="*/ 654 w 712"/>
                  <a:gd name="T57" fmla="*/ 41 h 495"/>
                  <a:gd name="T58" fmla="*/ 4 w 712"/>
                  <a:gd name="T59" fmla="*/ 469 h 495"/>
                  <a:gd name="T60" fmla="*/ 1 w 712"/>
                  <a:gd name="T61" fmla="*/ 473 h 495"/>
                  <a:gd name="T62" fmla="*/ 0 w 712"/>
                  <a:gd name="T63" fmla="*/ 480 h 495"/>
                  <a:gd name="T64" fmla="*/ 1 w 712"/>
                  <a:gd name="T65" fmla="*/ 485 h 495"/>
                  <a:gd name="T66" fmla="*/ 5 w 712"/>
                  <a:gd name="T67" fmla="*/ 490 h 495"/>
                  <a:gd name="T68" fmla="*/ 11 w 712"/>
                  <a:gd name="T69" fmla="*/ 49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2" h="495">
                    <a:moveTo>
                      <a:pt x="15" y="495"/>
                    </a:moveTo>
                    <a:lnTo>
                      <a:pt x="19" y="494"/>
                    </a:lnTo>
                    <a:lnTo>
                      <a:pt x="23" y="493"/>
                    </a:lnTo>
                    <a:lnTo>
                      <a:pt x="679" y="60"/>
                    </a:lnTo>
                    <a:lnTo>
                      <a:pt x="668" y="164"/>
                    </a:lnTo>
                    <a:lnTo>
                      <a:pt x="668" y="167"/>
                    </a:lnTo>
                    <a:lnTo>
                      <a:pt x="668" y="170"/>
                    </a:lnTo>
                    <a:lnTo>
                      <a:pt x="669" y="173"/>
                    </a:lnTo>
                    <a:lnTo>
                      <a:pt x="671" y="175"/>
                    </a:lnTo>
                    <a:lnTo>
                      <a:pt x="672" y="177"/>
                    </a:lnTo>
                    <a:lnTo>
                      <a:pt x="675" y="179"/>
                    </a:lnTo>
                    <a:lnTo>
                      <a:pt x="677" y="180"/>
                    </a:lnTo>
                    <a:lnTo>
                      <a:pt x="681" y="180"/>
                    </a:lnTo>
                    <a:lnTo>
                      <a:pt x="682" y="180"/>
                    </a:lnTo>
                    <a:lnTo>
                      <a:pt x="682" y="180"/>
                    </a:lnTo>
                    <a:lnTo>
                      <a:pt x="688" y="179"/>
                    </a:lnTo>
                    <a:lnTo>
                      <a:pt x="692" y="177"/>
                    </a:lnTo>
                    <a:lnTo>
                      <a:pt x="696" y="173"/>
                    </a:lnTo>
                    <a:lnTo>
                      <a:pt x="697" y="168"/>
                    </a:lnTo>
                    <a:lnTo>
                      <a:pt x="712" y="31"/>
                    </a:lnTo>
                    <a:lnTo>
                      <a:pt x="712" y="31"/>
                    </a:lnTo>
                    <a:lnTo>
                      <a:pt x="712" y="30"/>
                    </a:lnTo>
                    <a:lnTo>
                      <a:pt x="712" y="28"/>
                    </a:lnTo>
                    <a:lnTo>
                      <a:pt x="712" y="27"/>
                    </a:lnTo>
                    <a:lnTo>
                      <a:pt x="712" y="25"/>
                    </a:lnTo>
                    <a:lnTo>
                      <a:pt x="711" y="24"/>
                    </a:lnTo>
                    <a:lnTo>
                      <a:pt x="711" y="23"/>
                    </a:lnTo>
                    <a:lnTo>
                      <a:pt x="710" y="22"/>
                    </a:lnTo>
                    <a:lnTo>
                      <a:pt x="710" y="22"/>
                    </a:lnTo>
                    <a:lnTo>
                      <a:pt x="710" y="22"/>
                    </a:lnTo>
                    <a:lnTo>
                      <a:pt x="709" y="21"/>
                    </a:lnTo>
                    <a:lnTo>
                      <a:pt x="707" y="20"/>
                    </a:lnTo>
                    <a:lnTo>
                      <a:pt x="706" y="18"/>
                    </a:lnTo>
                    <a:lnTo>
                      <a:pt x="705" y="17"/>
                    </a:lnTo>
                    <a:lnTo>
                      <a:pt x="704" y="17"/>
                    </a:lnTo>
                    <a:lnTo>
                      <a:pt x="702" y="16"/>
                    </a:lnTo>
                    <a:lnTo>
                      <a:pt x="701" y="16"/>
                    </a:lnTo>
                    <a:lnTo>
                      <a:pt x="700" y="15"/>
                    </a:lnTo>
                    <a:lnTo>
                      <a:pt x="699" y="15"/>
                    </a:lnTo>
                    <a:lnTo>
                      <a:pt x="699" y="15"/>
                    </a:lnTo>
                    <a:lnTo>
                      <a:pt x="564" y="0"/>
                    </a:lnTo>
                    <a:lnTo>
                      <a:pt x="561" y="0"/>
                    </a:lnTo>
                    <a:lnTo>
                      <a:pt x="557" y="0"/>
                    </a:lnTo>
                    <a:lnTo>
                      <a:pt x="555" y="1"/>
                    </a:lnTo>
                    <a:lnTo>
                      <a:pt x="553" y="3"/>
                    </a:lnTo>
                    <a:lnTo>
                      <a:pt x="551" y="6"/>
                    </a:lnTo>
                    <a:lnTo>
                      <a:pt x="549" y="8"/>
                    </a:lnTo>
                    <a:lnTo>
                      <a:pt x="548" y="11"/>
                    </a:lnTo>
                    <a:lnTo>
                      <a:pt x="547" y="13"/>
                    </a:lnTo>
                    <a:lnTo>
                      <a:pt x="547" y="16"/>
                    </a:lnTo>
                    <a:lnTo>
                      <a:pt x="548" y="20"/>
                    </a:lnTo>
                    <a:lnTo>
                      <a:pt x="549" y="22"/>
                    </a:lnTo>
                    <a:lnTo>
                      <a:pt x="550" y="25"/>
                    </a:lnTo>
                    <a:lnTo>
                      <a:pt x="552" y="27"/>
                    </a:lnTo>
                    <a:lnTo>
                      <a:pt x="554" y="28"/>
                    </a:lnTo>
                    <a:lnTo>
                      <a:pt x="557" y="29"/>
                    </a:lnTo>
                    <a:lnTo>
                      <a:pt x="561" y="30"/>
                    </a:lnTo>
                    <a:lnTo>
                      <a:pt x="654" y="41"/>
                    </a:lnTo>
                    <a:lnTo>
                      <a:pt x="6" y="467"/>
                    </a:lnTo>
                    <a:lnTo>
                      <a:pt x="4" y="469"/>
                    </a:lnTo>
                    <a:lnTo>
                      <a:pt x="2" y="471"/>
                    </a:lnTo>
                    <a:lnTo>
                      <a:pt x="1" y="473"/>
                    </a:lnTo>
                    <a:lnTo>
                      <a:pt x="0" y="477"/>
                    </a:lnTo>
                    <a:lnTo>
                      <a:pt x="0" y="480"/>
                    </a:lnTo>
                    <a:lnTo>
                      <a:pt x="0" y="482"/>
                    </a:lnTo>
                    <a:lnTo>
                      <a:pt x="1" y="485"/>
                    </a:lnTo>
                    <a:lnTo>
                      <a:pt x="2" y="488"/>
                    </a:lnTo>
                    <a:lnTo>
                      <a:pt x="5" y="490"/>
                    </a:lnTo>
                    <a:lnTo>
                      <a:pt x="8" y="493"/>
                    </a:lnTo>
                    <a:lnTo>
                      <a:pt x="11" y="494"/>
                    </a:lnTo>
                    <a:lnTo>
                      <a:pt x="15" y="4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1"/>
              <p:cNvSpPr>
                <a:spLocks/>
              </p:cNvSpPr>
              <p:nvPr/>
            </p:nvSpPr>
            <p:spPr bwMode="auto">
              <a:xfrm>
                <a:off x="4892675" y="2587625"/>
                <a:ext cx="287338" cy="192088"/>
              </a:xfrm>
              <a:custGeom>
                <a:avLst/>
                <a:gdLst>
                  <a:gd name="T0" fmla="*/ 843 w 903"/>
                  <a:gd name="T1" fmla="*/ 572 h 602"/>
                  <a:gd name="T2" fmla="*/ 842 w 903"/>
                  <a:gd name="T3" fmla="*/ 12 h 602"/>
                  <a:gd name="T4" fmla="*/ 840 w 903"/>
                  <a:gd name="T5" fmla="*/ 7 h 602"/>
                  <a:gd name="T6" fmla="*/ 835 w 903"/>
                  <a:gd name="T7" fmla="*/ 3 h 602"/>
                  <a:gd name="T8" fmla="*/ 830 w 903"/>
                  <a:gd name="T9" fmla="*/ 1 h 602"/>
                  <a:gd name="T10" fmla="*/ 707 w 903"/>
                  <a:gd name="T11" fmla="*/ 0 h 602"/>
                  <a:gd name="T12" fmla="*/ 701 w 903"/>
                  <a:gd name="T13" fmla="*/ 2 h 602"/>
                  <a:gd name="T14" fmla="*/ 696 w 903"/>
                  <a:gd name="T15" fmla="*/ 5 h 602"/>
                  <a:gd name="T16" fmla="*/ 693 w 903"/>
                  <a:gd name="T17" fmla="*/ 9 h 602"/>
                  <a:gd name="T18" fmla="*/ 692 w 903"/>
                  <a:gd name="T19" fmla="*/ 16 h 602"/>
                  <a:gd name="T20" fmla="*/ 632 w 903"/>
                  <a:gd name="T21" fmla="*/ 572 h 602"/>
                  <a:gd name="T22" fmla="*/ 632 w 903"/>
                  <a:gd name="T23" fmla="*/ 163 h 602"/>
                  <a:gd name="T24" fmla="*/ 629 w 903"/>
                  <a:gd name="T25" fmla="*/ 157 h 602"/>
                  <a:gd name="T26" fmla="*/ 625 w 903"/>
                  <a:gd name="T27" fmla="*/ 153 h 602"/>
                  <a:gd name="T28" fmla="*/ 620 w 903"/>
                  <a:gd name="T29" fmla="*/ 151 h 602"/>
                  <a:gd name="T30" fmla="*/ 496 w 903"/>
                  <a:gd name="T31" fmla="*/ 151 h 602"/>
                  <a:gd name="T32" fmla="*/ 490 w 903"/>
                  <a:gd name="T33" fmla="*/ 152 h 602"/>
                  <a:gd name="T34" fmla="*/ 486 w 903"/>
                  <a:gd name="T35" fmla="*/ 155 h 602"/>
                  <a:gd name="T36" fmla="*/ 482 w 903"/>
                  <a:gd name="T37" fmla="*/ 159 h 602"/>
                  <a:gd name="T38" fmla="*/ 481 w 903"/>
                  <a:gd name="T39" fmla="*/ 166 h 602"/>
                  <a:gd name="T40" fmla="*/ 421 w 903"/>
                  <a:gd name="T41" fmla="*/ 572 h 602"/>
                  <a:gd name="T42" fmla="*/ 420 w 903"/>
                  <a:gd name="T43" fmla="*/ 313 h 602"/>
                  <a:gd name="T44" fmla="*/ 418 w 903"/>
                  <a:gd name="T45" fmla="*/ 307 h 602"/>
                  <a:gd name="T46" fmla="*/ 414 w 903"/>
                  <a:gd name="T47" fmla="*/ 304 h 602"/>
                  <a:gd name="T48" fmla="*/ 408 w 903"/>
                  <a:gd name="T49" fmla="*/ 302 h 602"/>
                  <a:gd name="T50" fmla="*/ 285 w 903"/>
                  <a:gd name="T51" fmla="*/ 301 h 602"/>
                  <a:gd name="T52" fmla="*/ 280 w 903"/>
                  <a:gd name="T53" fmla="*/ 302 h 602"/>
                  <a:gd name="T54" fmla="*/ 274 w 903"/>
                  <a:gd name="T55" fmla="*/ 305 h 602"/>
                  <a:gd name="T56" fmla="*/ 271 w 903"/>
                  <a:gd name="T57" fmla="*/ 311 h 602"/>
                  <a:gd name="T58" fmla="*/ 270 w 903"/>
                  <a:gd name="T59" fmla="*/ 316 h 602"/>
                  <a:gd name="T60" fmla="*/ 210 w 903"/>
                  <a:gd name="T61" fmla="*/ 572 h 602"/>
                  <a:gd name="T62" fmla="*/ 210 w 903"/>
                  <a:gd name="T63" fmla="*/ 464 h 602"/>
                  <a:gd name="T64" fmla="*/ 208 w 903"/>
                  <a:gd name="T65" fmla="*/ 459 h 602"/>
                  <a:gd name="T66" fmla="*/ 204 w 903"/>
                  <a:gd name="T67" fmla="*/ 454 h 602"/>
                  <a:gd name="T68" fmla="*/ 198 w 903"/>
                  <a:gd name="T69" fmla="*/ 452 h 602"/>
                  <a:gd name="T70" fmla="*/ 75 w 903"/>
                  <a:gd name="T71" fmla="*/ 452 h 602"/>
                  <a:gd name="T72" fmla="*/ 69 w 903"/>
                  <a:gd name="T73" fmla="*/ 453 h 602"/>
                  <a:gd name="T74" fmla="*/ 64 w 903"/>
                  <a:gd name="T75" fmla="*/ 457 h 602"/>
                  <a:gd name="T76" fmla="*/ 61 w 903"/>
                  <a:gd name="T77" fmla="*/ 461 h 602"/>
                  <a:gd name="T78" fmla="*/ 60 w 903"/>
                  <a:gd name="T79" fmla="*/ 467 h 602"/>
                  <a:gd name="T80" fmla="*/ 15 w 903"/>
                  <a:gd name="T81" fmla="*/ 572 h 602"/>
                  <a:gd name="T82" fmla="*/ 8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8 w 903"/>
                  <a:gd name="T95" fmla="*/ 601 h 602"/>
                  <a:gd name="T96" fmla="*/ 15 w 903"/>
                  <a:gd name="T97" fmla="*/ 602 h 602"/>
                  <a:gd name="T98" fmla="*/ 195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0 w 903"/>
                  <a:gd name="T111" fmla="*/ 596 h 602"/>
                  <a:gd name="T112" fmla="*/ 902 w 903"/>
                  <a:gd name="T113" fmla="*/ 591 h 602"/>
                  <a:gd name="T114" fmla="*/ 902 w 903"/>
                  <a:gd name="T115" fmla="*/ 584 h 602"/>
                  <a:gd name="T116" fmla="*/ 900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2" y="12"/>
                    </a:lnTo>
                    <a:lnTo>
                      <a:pt x="842" y="9"/>
                    </a:lnTo>
                    <a:lnTo>
                      <a:pt x="840" y="7"/>
                    </a:lnTo>
                    <a:lnTo>
                      <a:pt x="839" y="5"/>
                    </a:lnTo>
                    <a:lnTo>
                      <a:pt x="835" y="3"/>
                    </a:lnTo>
                    <a:lnTo>
                      <a:pt x="833" y="2"/>
                    </a:lnTo>
                    <a:lnTo>
                      <a:pt x="830" y="1"/>
                    </a:lnTo>
                    <a:lnTo>
                      <a:pt x="828" y="1"/>
                    </a:lnTo>
                    <a:lnTo>
                      <a:pt x="707" y="0"/>
                    </a:lnTo>
                    <a:lnTo>
                      <a:pt x="704" y="1"/>
                    </a:lnTo>
                    <a:lnTo>
                      <a:pt x="701" y="2"/>
                    </a:lnTo>
                    <a:lnTo>
                      <a:pt x="698" y="3"/>
                    </a:lnTo>
                    <a:lnTo>
                      <a:pt x="696" y="5"/>
                    </a:lnTo>
                    <a:lnTo>
                      <a:pt x="695" y="7"/>
                    </a:lnTo>
                    <a:lnTo>
                      <a:pt x="693" y="9"/>
                    </a:lnTo>
                    <a:lnTo>
                      <a:pt x="693" y="12"/>
                    </a:lnTo>
                    <a:lnTo>
                      <a:pt x="692" y="16"/>
                    </a:lnTo>
                    <a:lnTo>
                      <a:pt x="692" y="572"/>
                    </a:lnTo>
                    <a:lnTo>
                      <a:pt x="632" y="572"/>
                    </a:lnTo>
                    <a:lnTo>
                      <a:pt x="632" y="166"/>
                    </a:lnTo>
                    <a:lnTo>
                      <a:pt x="632" y="163"/>
                    </a:lnTo>
                    <a:lnTo>
                      <a:pt x="630" y="159"/>
                    </a:lnTo>
                    <a:lnTo>
                      <a:pt x="629" y="157"/>
                    </a:lnTo>
                    <a:lnTo>
                      <a:pt x="627" y="155"/>
                    </a:lnTo>
                    <a:lnTo>
                      <a:pt x="625" y="153"/>
                    </a:lnTo>
                    <a:lnTo>
                      <a:pt x="623" y="152"/>
                    </a:lnTo>
                    <a:lnTo>
                      <a:pt x="620" y="151"/>
                    </a:lnTo>
                    <a:lnTo>
                      <a:pt x="617" y="151"/>
                    </a:lnTo>
                    <a:lnTo>
                      <a:pt x="496" y="151"/>
                    </a:lnTo>
                    <a:lnTo>
                      <a:pt x="493" y="151"/>
                    </a:lnTo>
                    <a:lnTo>
                      <a:pt x="490" y="152"/>
                    </a:lnTo>
                    <a:lnTo>
                      <a:pt x="488" y="153"/>
                    </a:lnTo>
                    <a:lnTo>
                      <a:pt x="486" y="155"/>
                    </a:lnTo>
                    <a:lnTo>
                      <a:pt x="484" y="157"/>
                    </a:lnTo>
                    <a:lnTo>
                      <a:pt x="482" y="159"/>
                    </a:lnTo>
                    <a:lnTo>
                      <a:pt x="481" y="163"/>
                    </a:lnTo>
                    <a:lnTo>
                      <a:pt x="481" y="166"/>
                    </a:lnTo>
                    <a:lnTo>
                      <a:pt x="481" y="572"/>
                    </a:lnTo>
                    <a:lnTo>
                      <a:pt x="421" y="572"/>
                    </a:lnTo>
                    <a:lnTo>
                      <a:pt x="421" y="316"/>
                    </a:lnTo>
                    <a:lnTo>
                      <a:pt x="420" y="313"/>
                    </a:lnTo>
                    <a:lnTo>
                      <a:pt x="420" y="311"/>
                    </a:lnTo>
                    <a:lnTo>
                      <a:pt x="418" y="307"/>
                    </a:lnTo>
                    <a:lnTo>
                      <a:pt x="417" y="305"/>
                    </a:lnTo>
                    <a:lnTo>
                      <a:pt x="414" y="304"/>
                    </a:lnTo>
                    <a:lnTo>
                      <a:pt x="412" y="302"/>
                    </a:lnTo>
                    <a:lnTo>
                      <a:pt x="408" y="302"/>
                    </a:lnTo>
                    <a:lnTo>
                      <a:pt x="406" y="301"/>
                    </a:lnTo>
                    <a:lnTo>
                      <a:pt x="285" y="301"/>
                    </a:lnTo>
                    <a:lnTo>
                      <a:pt x="283" y="302"/>
                    </a:lnTo>
                    <a:lnTo>
                      <a:pt x="280" y="302"/>
                    </a:lnTo>
                    <a:lnTo>
                      <a:pt x="278" y="304"/>
                    </a:lnTo>
                    <a:lnTo>
                      <a:pt x="274" y="305"/>
                    </a:lnTo>
                    <a:lnTo>
                      <a:pt x="273" y="307"/>
                    </a:lnTo>
                    <a:lnTo>
                      <a:pt x="271" y="311"/>
                    </a:lnTo>
                    <a:lnTo>
                      <a:pt x="271" y="313"/>
                    </a:lnTo>
                    <a:lnTo>
                      <a:pt x="270" y="316"/>
                    </a:lnTo>
                    <a:lnTo>
                      <a:pt x="270" y="572"/>
                    </a:lnTo>
                    <a:lnTo>
                      <a:pt x="210" y="572"/>
                    </a:lnTo>
                    <a:lnTo>
                      <a:pt x="210" y="467"/>
                    </a:lnTo>
                    <a:lnTo>
                      <a:pt x="210" y="464"/>
                    </a:lnTo>
                    <a:lnTo>
                      <a:pt x="209" y="461"/>
                    </a:lnTo>
                    <a:lnTo>
                      <a:pt x="208" y="459"/>
                    </a:lnTo>
                    <a:lnTo>
                      <a:pt x="206" y="457"/>
                    </a:lnTo>
                    <a:lnTo>
                      <a:pt x="204" y="454"/>
                    </a:lnTo>
                    <a:lnTo>
                      <a:pt x="201" y="453"/>
                    </a:lnTo>
                    <a:lnTo>
                      <a:pt x="198" y="452"/>
                    </a:lnTo>
                    <a:lnTo>
                      <a:pt x="195" y="452"/>
                    </a:lnTo>
                    <a:lnTo>
                      <a:pt x="75" y="452"/>
                    </a:lnTo>
                    <a:lnTo>
                      <a:pt x="72" y="452"/>
                    </a:lnTo>
                    <a:lnTo>
                      <a:pt x="69" y="453"/>
                    </a:lnTo>
                    <a:lnTo>
                      <a:pt x="66" y="454"/>
                    </a:lnTo>
                    <a:lnTo>
                      <a:pt x="64" y="457"/>
                    </a:lnTo>
                    <a:lnTo>
                      <a:pt x="62" y="459"/>
                    </a:lnTo>
                    <a:lnTo>
                      <a:pt x="61" y="461"/>
                    </a:lnTo>
                    <a:lnTo>
                      <a:pt x="60" y="464"/>
                    </a:lnTo>
                    <a:lnTo>
                      <a:pt x="60" y="467"/>
                    </a:lnTo>
                    <a:lnTo>
                      <a:pt x="60" y="572"/>
                    </a:lnTo>
                    <a:lnTo>
                      <a:pt x="15" y="572"/>
                    </a:lnTo>
                    <a:lnTo>
                      <a:pt x="12" y="572"/>
                    </a:lnTo>
                    <a:lnTo>
                      <a:pt x="8" y="573"/>
                    </a:lnTo>
                    <a:lnTo>
                      <a:pt x="6" y="575"/>
                    </a:lnTo>
                    <a:lnTo>
                      <a:pt x="4" y="577"/>
                    </a:lnTo>
                    <a:lnTo>
                      <a:pt x="2" y="579"/>
                    </a:lnTo>
                    <a:lnTo>
                      <a:pt x="1" y="581"/>
                    </a:lnTo>
                    <a:lnTo>
                      <a:pt x="0" y="584"/>
                    </a:lnTo>
                    <a:lnTo>
                      <a:pt x="0" y="587"/>
                    </a:lnTo>
                    <a:lnTo>
                      <a:pt x="0" y="591"/>
                    </a:lnTo>
                    <a:lnTo>
                      <a:pt x="1" y="593"/>
                    </a:lnTo>
                    <a:lnTo>
                      <a:pt x="2" y="596"/>
                    </a:lnTo>
                    <a:lnTo>
                      <a:pt x="4" y="598"/>
                    </a:lnTo>
                    <a:lnTo>
                      <a:pt x="6" y="600"/>
                    </a:lnTo>
                    <a:lnTo>
                      <a:pt x="8" y="601"/>
                    </a:lnTo>
                    <a:lnTo>
                      <a:pt x="12" y="602"/>
                    </a:lnTo>
                    <a:lnTo>
                      <a:pt x="15" y="602"/>
                    </a:lnTo>
                    <a:lnTo>
                      <a:pt x="75" y="602"/>
                    </a:lnTo>
                    <a:lnTo>
                      <a:pt x="195" y="602"/>
                    </a:lnTo>
                    <a:lnTo>
                      <a:pt x="285" y="602"/>
                    </a:lnTo>
                    <a:lnTo>
                      <a:pt x="406" y="602"/>
                    </a:lnTo>
                    <a:lnTo>
                      <a:pt x="496" y="602"/>
                    </a:lnTo>
                    <a:lnTo>
                      <a:pt x="617" y="602"/>
                    </a:lnTo>
                    <a:lnTo>
                      <a:pt x="707" y="602"/>
                    </a:lnTo>
                    <a:lnTo>
                      <a:pt x="828" y="602"/>
                    </a:lnTo>
                    <a:lnTo>
                      <a:pt x="888" y="602"/>
                    </a:lnTo>
                    <a:lnTo>
                      <a:pt x="891" y="602"/>
                    </a:lnTo>
                    <a:lnTo>
                      <a:pt x="893" y="601"/>
                    </a:lnTo>
                    <a:lnTo>
                      <a:pt x="896" y="600"/>
                    </a:lnTo>
                    <a:lnTo>
                      <a:pt x="899" y="598"/>
                    </a:lnTo>
                    <a:lnTo>
                      <a:pt x="900" y="596"/>
                    </a:lnTo>
                    <a:lnTo>
                      <a:pt x="902" y="593"/>
                    </a:lnTo>
                    <a:lnTo>
                      <a:pt x="902" y="591"/>
                    </a:lnTo>
                    <a:lnTo>
                      <a:pt x="903" y="587"/>
                    </a:lnTo>
                    <a:lnTo>
                      <a:pt x="902" y="584"/>
                    </a:lnTo>
                    <a:lnTo>
                      <a:pt x="902" y="581"/>
                    </a:lnTo>
                    <a:lnTo>
                      <a:pt x="900" y="579"/>
                    </a:lnTo>
                    <a:lnTo>
                      <a:pt x="899" y="577"/>
                    </a:lnTo>
                    <a:lnTo>
                      <a:pt x="896" y="575"/>
                    </a:lnTo>
                    <a:lnTo>
                      <a:pt x="893" y="573"/>
                    </a:lnTo>
                    <a:lnTo>
                      <a:pt x="891" y="572"/>
                    </a:lnTo>
                    <a:lnTo>
                      <a:pt x="888"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9" name="Group 48"/>
          <p:cNvGrpSpPr/>
          <p:nvPr/>
        </p:nvGrpSpPr>
        <p:grpSpPr>
          <a:xfrm>
            <a:off x="9090657" y="2633662"/>
            <a:ext cx="2154559" cy="1778086"/>
            <a:chOff x="9090657" y="2633662"/>
            <a:chExt cx="2154559" cy="1778086"/>
          </a:xfrm>
        </p:grpSpPr>
        <p:grpSp>
          <p:nvGrpSpPr>
            <p:cNvPr id="19" name="Group 18"/>
            <p:cNvGrpSpPr/>
            <p:nvPr/>
          </p:nvGrpSpPr>
          <p:grpSpPr>
            <a:xfrm>
              <a:off x="9610725" y="2633662"/>
              <a:ext cx="1114425" cy="1114425"/>
              <a:chOff x="752474" y="2895600"/>
              <a:chExt cx="1114425" cy="1114425"/>
            </a:xfrm>
          </p:grpSpPr>
          <p:sp>
            <p:nvSpPr>
              <p:cNvPr id="20" name="Oval 19"/>
              <p:cNvSpPr/>
              <p:nvPr/>
            </p:nvSpPr>
            <p:spPr>
              <a:xfrm>
                <a:off x="866774" y="3009900"/>
                <a:ext cx="885825" cy="885825"/>
              </a:xfrm>
              <a:prstGeom prst="ellipse">
                <a:avLst/>
              </a:prstGeom>
              <a:solidFill>
                <a:srgbClr val="1B2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52474" y="2895600"/>
                <a:ext cx="1114425" cy="1114425"/>
              </a:xfrm>
              <a:prstGeom prst="ellipse">
                <a:avLst/>
              </a:prstGeom>
              <a:noFill/>
              <a:ln w="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9090657" y="3823895"/>
              <a:ext cx="2154559" cy="587853"/>
            </a:xfrm>
            <a:prstGeom prst="rect">
              <a:avLst/>
            </a:prstGeom>
          </p:spPr>
          <p:txBody>
            <a:bodyPr wrap="square">
              <a:spAutoFit/>
            </a:bodyPr>
            <a:lstStyle/>
            <a:p>
              <a:pPr algn="ctr">
                <a:lnSpc>
                  <a:spcPct val="115000"/>
                </a:lnSpc>
              </a:pPr>
              <a:r>
                <a:rPr lang="en-MY" sz="14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rPr>
                <a:t>Special performance-based incentives</a:t>
              </a:r>
              <a:endParaRPr lang="en-US" sz="14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endParaRPr>
            </a:p>
          </p:txBody>
        </p:sp>
        <p:sp>
          <p:nvSpPr>
            <p:cNvPr id="43" name="Freeform 3042"/>
            <p:cNvSpPr>
              <a:spLocks noEditPoints="1"/>
            </p:cNvSpPr>
            <p:nvPr/>
          </p:nvSpPr>
          <p:spPr bwMode="auto">
            <a:xfrm>
              <a:off x="10025061" y="3038305"/>
              <a:ext cx="285750" cy="285750"/>
            </a:xfrm>
            <a:custGeom>
              <a:avLst/>
              <a:gdLst>
                <a:gd name="T0" fmla="*/ 507 w 718"/>
                <a:gd name="T1" fmla="*/ 573 h 718"/>
                <a:gd name="T2" fmla="*/ 504 w 718"/>
                <a:gd name="T3" fmla="*/ 580 h 718"/>
                <a:gd name="T4" fmla="*/ 498 w 718"/>
                <a:gd name="T5" fmla="*/ 579 h 718"/>
                <a:gd name="T6" fmla="*/ 215 w 718"/>
                <a:gd name="T7" fmla="*/ 580 h 718"/>
                <a:gd name="T8" fmla="*/ 209 w 718"/>
                <a:gd name="T9" fmla="*/ 573 h 718"/>
                <a:gd name="T10" fmla="*/ 138 w 718"/>
                <a:gd name="T11" fmla="*/ 301 h 718"/>
                <a:gd name="T12" fmla="*/ 142 w 718"/>
                <a:gd name="T13" fmla="*/ 294 h 718"/>
                <a:gd name="T14" fmla="*/ 355 w 718"/>
                <a:gd name="T15" fmla="*/ 151 h 718"/>
                <a:gd name="T16" fmla="*/ 364 w 718"/>
                <a:gd name="T17" fmla="*/ 153 h 718"/>
                <a:gd name="T18" fmla="*/ 578 w 718"/>
                <a:gd name="T19" fmla="*/ 295 h 718"/>
                <a:gd name="T20" fmla="*/ 578 w 718"/>
                <a:gd name="T21" fmla="*/ 304 h 718"/>
                <a:gd name="T22" fmla="*/ 322 w 718"/>
                <a:gd name="T23" fmla="*/ 2 h 718"/>
                <a:gd name="T24" fmla="*/ 268 w 718"/>
                <a:gd name="T25" fmla="*/ 12 h 718"/>
                <a:gd name="T26" fmla="*/ 218 w 718"/>
                <a:gd name="T27" fmla="*/ 28 h 718"/>
                <a:gd name="T28" fmla="*/ 172 w 718"/>
                <a:gd name="T29" fmla="*/ 52 h 718"/>
                <a:gd name="T30" fmla="*/ 130 w 718"/>
                <a:gd name="T31" fmla="*/ 82 h 718"/>
                <a:gd name="T32" fmla="*/ 92 w 718"/>
                <a:gd name="T33" fmla="*/ 117 h 718"/>
                <a:gd name="T34" fmla="*/ 60 w 718"/>
                <a:gd name="T35" fmla="*/ 158 h 718"/>
                <a:gd name="T36" fmla="*/ 34 w 718"/>
                <a:gd name="T37" fmla="*/ 203 h 718"/>
                <a:gd name="T38" fmla="*/ 15 w 718"/>
                <a:gd name="T39" fmla="*/ 252 h 718"/>
                <a:gd name="T40" fmla="*/ 3 w 718"/>
                <a:gd name="T41" fmla="*/ 304 h 718"/>
                <a:gd name="T42" fmla="*/ 0 w 718"/>
                <a:gd name="T43" fmla="*/ 359 h 718"/>
                <a:gd name="T44" fmla="*/ 3 w 718"/>
                <a:gd name="T45" fmla="*/ 414 h 718"/>
                <a:gd name="T46" fmla="*/ 15 w 718"/>
                <a:gd name="T47" fmla="*/ 466 h 718"/>
                <a:gd name="T48" fmla="*/ 34 w 718"/>
                <a:gd name="T49" fmla="*/ 515 h 718"/>
                <a:gd name="T50" fmla="*/ 60 w 718"/>
                <a:gd name="T51" fmla="*/ 560 h 718"/>
                <a:gd name="T52" fmla="*/ 92 w 718"/>
                <a:gd name="T53" fmla="*/ 600 h 718"/>
                <a:gd name="T54" fmla="*/ 130 w 718"/>
                <a:gd name="T55" fmla="*/ 636 h 718"/>
                <a:gd name="T56" fmla="*/ 172 w 718"/>
                <a:gd name="T57" fmla="*/ 666 h 718"/>
                <a:gd name="T58" fmla="*/ 218 w 718"/>
                <a:gd name="T59" fmla="*/ 690 h 718"/>
                <a:gd name="T60" fmla="*/ 268 w 718"/>
                <a:gd name="T61" fmla="*/ 707 h 718"/>
                <a:gd name="T62" fmla="*/ 322 w 718"/>
                <a:gd name="T63" fmla="*/ 717 h 718"/>
                <a:gd name="T64" fmla="*/ 377 w 718"/>
                <a:gd name="T65" fmla="*/ 718 h 718"/>
                <a:gd name="T66" fmla="*/ 430 w 718"/>
                <a:gd name="T67" fmla="*/ 711 h 718"/>
                <a:gd name="T68" fmla="*/ 481 w 718"/>
                <a:gd name="T69" fmla="*/ 697 h 718"/>
                <a:gd name="T70" fmla="*/ 530 w 718"/>
                <a:gd name="T71" fmla="*/ 675 h 718"/>
                <a:gd name="T72" fmla="*/ 573 w 718"/>
                <a:gd name="T73" fmla="*/ 647 h 718"/>
                <a:gd name="T74" fmla="*/ 612 w 718"/>
                <a:gd name="T75" fmla="*/ 614 h 718"/>
                <a:gd name="T76" fmla="*/ 647 w 718"/>
                <a:gd name="T77" fmla="*/ 574 h 718"/>
                <a:gd name="T78" fmla="*/ 674 w 718"/>
                <a:gd name="T79" fmla="*/ 530 h 718"/>
                <a:gd name="T80" fmla="*/ 695 w 718"/>
                <a:gd name="T81" fmla="*/ 483 h 718"/>
                <a:gd name="T82" fmla="*/ 711 w 718"/>
                <a:gd name="T83" fmla="*/ 432 h 718"/>
                <a:gd name="T84" fmla="*/ 717 w 718"/>
                <a:gd name="T85" fmla="*/ 378 h 718"/>
                <a:gd name="T86" fmla="*/ 716 w 718"/>
                <a:gd name="T87" fmla="*/ 322 h 718"/>
                <a:gd name="T88" fmla="*/ 706 w 718"/>
                <a:gd name="T89" fmla="*/ 270 h 718"/>
                <a:gd name="T90" fmla="*/ 689 w 718"/>
                <a:gd name="T91" fmla="*/ 220 h 718"/>
                <a:gd name="T92" fmla="*/ 666 w 718"/>
                <a:gd name="T93" fmla="*/ 173 h 718"/>
                <a:gd name="T94" fmla="*/ 636 w 718"/>
                <a:gd name="T95" fmla="*/ 131 h 718"/>
                <a:gd name="T96" fmla="*/ 600 w 718"/>
                <a:gd name="T97" fmla="*/ 94 h 718"/>
                <a:gd name="T98" fmla="*/ 559 w 718"/>
                <a:gd name="T99" fmla="*/ 62 h 718"/>
                <a:gd name="T100" fmla="*/ 515 w 718"/>
                <a:gd name="T101" fmla="*/ 35 h 718"/>
                <a:gd name="T102" fmla="*/ 465 w 718"/>
                <a:gd name="T103" fmla="*/ 16 h 718"/>
                <a:gd name="T104" fmla="*/ 413 w 718"/>
                <a:gd name="T105" fmla="*/ 4 h 718"/>
                <a:gd name="T106" fmla="*/ 359 w 718"/>
                <a:gd name="T10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8" h="718">
                  <a:moveTo>
                    <a:pt x="578" y="304"/>
                  </a:moveTo>
                  <a:lnTo>
                    <a:pt x="456" y="407"/>
                  </a:lnTo>
                  <a:lnTo>
                    <a:pt x="507" y="573"/>
                  </a:lnTo>
                  <a:lnTo>
                    <a:pt x="507" y="577"/>
                  </a:lnTo>
                  <a:lnTo>
                    <a:pt x="505" y="580"/>
                  </a:lnTo>
                  <a:lnTo>
                    <a:pt x="504" y="580"/>
                  </a:lnTo>
                  <a:lnTo>
                    <a:pt x="503" y="580"/>
                  </a:lnTo>
                  <a:lnTo>
                    <a:pt x="500" y="580"/>
                  </a:lnTo>
                  <a:lnTo>
                    <a:pt x="498" y="579"/>
                  </a:lnTo>
                  <a:lnTo>
                    <a:pt x="359" y="474"/>
                  </a:lnTo>
                  <a:lnTo>
                    <a:pt x="218" y="579"/>
                  </a:lnTo>
                  <a:lnTo>
                    <a:pt x="215" y="580"/>
                  </a:lnTo>
                  <a:lnTo>
                    <a:pt x="211" y="580"/>
                  </a:lnTo>
                  <a:lnTo>
                    <a:pt x="209" y="577"/>
                  </a:lnTo>
                  <a:lnTo>
                    <a:pt x="209" y="573"/>
                  </a:lnTo>
                  <a:lnTo>
                    <a:pt x="261" y="407"/>
                  </a:lnTo>
                  <a:lnTo>
                    <a:pt x="139" y="304"/>
                  </a:lnTo>
                  <a:lnTo>
                    <a:pt x="138" y="301"/>
                  </a:lnTo>
                  <a:lnTo>
                    <a:pt x="138" y="297"/>
                  </a:lnTo>
                  <a:lnTo>
                    <a:pt x="140" y="295"/>
                  </a:lnTo>
                  <a:lnTo>
                    <a:pt x="142" y="294"/>
                  </a:lnTo>
                  <a:lnTo>
                    <a:pt x="295" y="294"/>
                  </a:lnTo>
                  <a:lnTo>
                    <a:pt x="353" y="153"/>
                  </a:lnTo>
                  <a:lnTo>
                    <a:pt x="355" y="151"/>
                  </a:lnTo>
                  <a:lnTo>
                    <a:pt x="359" y="150"/>
                  </a:lnTo>
                  <a:lnTo>
                    <a:pt x="361" y="151"/>
                  </a:lnTo>
                  <a:lnTo>
                    <a:pt x="364" y="153"/>
                  </a:lnTo>
                  <a:lnTo>
                    <a:pt x="422" y="294"/>
                  </a:lnTo>
                  <a:lnTo>
                    <a:pt x="574" y="294"/>
                  </a:lnTo>
                  <a:lnTo>
                    <a:pt x="578" y="295"/>
                  </a:lnTo>
                  <a:lnTo>
                    <a:pt x="580" y="297"/>
                  </a:lnTo>
                  <a:lnTo>
                    <a:pt x="580" y="301"/>
                  </a:lnTo>
                  <a:lnTo>
                    <a:pt x="578" y="304"/>
                  </a:lnTo>
                  <a:close/>
                  <a:moveTo>
                    <a:pt x="359" y="0"/>
                  </a:moveTo>
                  <a:lnTo>
                    <a:pt x="340" y="0"/>
                  </a:lnTo>
                  <a:lnTo>
                    <a:pt x="322" y="2"/>
                  </a:lnTo>
                  <a:lnTo>
                    <a:pt x="304" y="4"/>
                  </a:lnTo>
                  <a:lnTo>
                    <a:pt x="286" y="7"/>
                  </a:lnTo>
                  <a:lnTo>
                    <a:pt x="268" y="12"/>
                  </a:lnTo>
                  <a:lnTo>
                    <a:pt x="252" y="16"/>
                  </a:lnTo>
                  <a:lnTo>
                    <a:pt x="235" y="21"/>
                  </a:lnTo>
                  <a:lnTo>
                    <a:pt x="218" y="28"/>
                  </a:lnTo>
                  <a:lnTo>
                    <a:pt x="203" y="35"/>
                  </a:lnTo>
                  <a:lnTo>
                    <a:pt x="187" y="44"/>
                  </a:lnTo>
                  <a:lnTo>
                    <a:pt x="172" y="52"/>
                  </a:lnTo>
                  <a:lnTo>
                    <a:pt x="158" y="62"/>
                  </a:lnTo>
                  <a:lnTo>
                    <a:pt x="143" y="71"/>
                  </a:lnTo>
                  <a:lnTo>
                    <a:pt x="130" y="82"/>
                  </a:lnTo>
                  <a:lnTo>
                    <a:pt x="117" y="94"/>
                  </a:lnTo>
                  <a:lnTo>
                    <a:pt x="104" y="106"/>
                  </a:lnTo>
                  <a:lnTo>
                    <a:pt x="92" y="117"/>
                  </a:lnTo>
                  <a:lnTo>
                    <a:pt x="82" y="131"/>
                  </a:lnTo>
                  <a:lnTo>
                    <a:pt x="71" y="145"/>
                  </a:lnTo>
                  <a:lnTo>
                    <a:pt x="60" y="158"/>
                  </a:lnTo>
                  <a:lnTo>
                    <a:pt x="51" y="173"/>
                  </a:lnTo>
                  <a:lnTo>
                    <a:pt x="42" y="188"/>
                  </a:lnTo>
                  <a:lnTo>
                    <a:pt x="34" y="203"/>
                  </a:lnTo>
                  <a:lnTo>
                    <a:pt x="27" y="220"/>
                  </a:lnTo>
                  <a:lnTo>
                    <a:pt x="21" y="235"/>
                  </a:lnTo>
                  <a:lnTo>
                    <a:pt x="15" y="252"/>
                  </a:lnTo>
                  <a:lnTo>
                    <a:pt x="10" y="270"/>
                  </a:lnTo>
                  <a:lnTo>
                    <a:pt x="7" y="286"/>
                  </a:lnTo>
                  <a:lnTo>
                    <a:pt x="3" y="304"/>
                  </a:lnTo>
                  <a:lnTo>
                    <a:pt x="1" y="322"/>
                  </a:lnTo>
                  <a:lnTo>
                    <a:pt x="0" y="341"/>
                  </a:lnTo>
                  <a:lnTo>
                    <a:pt x="0" y="359"/>
                  </a:lnTo>
                  <a:lnTo>
                    <a:pt x="0" y="378"/>
                  </a:lnTo>
                  <a:lnTo>
                    <a:pt x="1" y="396"/>
                  </a:lnTo>
                  <a:lnTo>
                    <a:pt x="3" y="414"/>
                  </a:lnTo>
                  <a:lnTo>
                    <a:pt x="7" y="432"/>
                  </a:lnTo>
                  <a:lnTo>
                    <a:pt x="10" y="449"/>
                  </a:lnTo>
                  <a:lnTo>
                    <a:pt x="15" y="466"/>
                  </a:lnTo>
                  <a:lnTo>
                    <a:pt x="21" y="483"/>
                  </a:lnTo>
                  <a:lnTo>
                    <a:pt x="27" y="499"/>
                  </a:lnTo>
                  <a:lnTo>
                    <a:pt x="34" y="515"/>
                  </a:lnTo>
                  <a:lnTo>
                    <a:pt x="42" y="530"/>
                  </a:lnTo>
                  <a:lnTo>
                    <a:pt x="51" y="546"/>
                  </a:lnTo>
                  <a:lnTo>
                    <a:pt x="60" y="560"/>
                  </a:lnTo>
                  <a:lnTo>
                    <a:pt x="71" y="574"/>
                  </a:lnTo>
                  <a:lnTo>
                    <a:pt x="82" y="587"/>
                  </a:lnTo>
                  <a:lnTo>
                    <a:pt x="92" y="600"/>
                  </a:lnTo>
                  <a:lnTo>
                    <a:pt x="104" y="614"/>
                  </a:lnTo>
                  <a:lnTo>
                    <a:pt x="117" y="625"/>
                  </a:lnTo>
                  <a:lnTo>
                    <a:pt x="130" y="636"/>
                  </a:lnTo>
                  <a:lnTo>
                    <a:pt x="143" y="647"/>
                  </a:lnTo>
                  <a:lnTo>
                    <a:pt x="158" y="658"/>
                  </a:lnTo>
                  <a:lnTo>
                    <a:pt x="172" y="666"/>
                  </a:lnTo>
                  <a:lnTo>
                    <a:pt x="187" y="675"/>
                  </a:lnTo>
                  <a:lnTo>
                    <a:pt x="203" y="683"/>
                  </a:lnTo>
                  <a:lnTo>
                    <a:pt x="218" y="690"/>
                  </a:lnTo>
                  <a:lnTo>
                    <a:pt x="235" y="697"/>
                  </a:lnTo>
                  <a:lnTo>
                    <a:pt x="252" y="703"/>
                  </a:lnTo>
                  <a:lnTo>
                    <a:pt x="268" y="707"/>
                  </a:lnTo>
                  <a:lnTo>
                    <a:pt x="286" y="711"/>
                  </a:lnTo>
                  <a:lnTo>
                    <a:pt x="304" y="715"/>
                  </a:lnTo>
                  <a:lnTo>
                    <a:pt x="322" y="717"/>
                  </a:lnTo>
                  <a:lnTo>
                    <a:pt x="340" y="718"/>
                  </a:lnTo>
                  <a:lnTo>
                    <a:pt x="359" y="718"/>
                  </a:lnTo>
                  <a:lnTo>
                    <a:pt x="377" y="718"/>
                  </a:lnTo>
                  <a:lnTo>
                    <a:pt x="396" y="717"/>
                  </a:lnTo>
                  <a:lnTo>
                    <a:pt x="413" y="715"/>
                  </a:lnTo>
                  <a:lnTo>
                    <a:pt x="430" y="711"/>
                  </a:lnTo>
                  <a:lnTo>
                    <a:pt x="448" y="707"/>
                  </a:lnTo>
                  <a:lnTo>
                    <a:pt x="465" y="703"/>
                  </a:lnTo>
                  <a:lnTo>
                    <a:pt x="481" y="697"/>
                  </a:lnTo>
                  <a:lnTo>
                    <a:pt x="498" y="690"/>
                  </a:lnTo>
                  <a:lnTo>
                    <a:pt x="515" y="683"/>
                  </a:lnTo>
                  <a:lnTo>
                    <a:pt x="530" y="675"/>
                  </a:lnTo>
                  <a:lnTo>
                    <a:pt x="544" y="666"/>
                  </a:lnTo>
                  <a:lnTo>
                    <a:pt x="559" y="658"/>
                  </a:lnTo>
                  <a:lnTo>
                    <a:pt x="573" y="647"/>
                  </a:lnTo>
                  <a:lnTo>
                    <a:pt x="587" y="636"/>
                  </a:lnTo>
                  <a:lnTo>
                    <a:pt x="600" y="625"/>
                  </a:lnTo>
                  <a:lnTo>
                    <a:pt x="612" y="614"/>
                  </a:lnTo>
                  <a:lnTo>
                    <a:pt x="624" y="600"/>
                  </a:lnTo>
                  <a:lnTo>
                    <a:pt x="636" y="587"/>
                  </a:lnTo>
                  <a:lnTo>
                    <a:pt x="647" y="574"/>
                  </a:lnTo>
                  <a:lnTo>
                    <a:pt x="656" y="560"/>
                  </a:lnTo>
                  <a:lnTo>
                    <a:pt x="666" y="546"/>
                  </a:lnTo>
                  <a:lnTo>
                    <a:pt x="674" y="530"/>
                  </a:lnTo>
                  <a:lnTo>
                    <a:pt x="682" y="515"/>
                  </a:lnTo>
                  <a:lnTo>
                    <a:pt x="689" y="499"/>
                  </a:lnTo>
                  <a:lnTo>
                    <a:pt x="695" y="483"/>
                  </a:lnTo>
                  <a:lnTo>
                    <a:pt x="701" y="466"/>
                  </a:lnTo>
                  <a:lnTo>
                    <a:pt x="706" y="449"/>
                  </a:lnTo>
                  <a:lnTo>
                    <a:pt x="711" y="432"/>
                  </a:lnTo>
                  <a:lnTo>
                    <a:pt x="713" y="414"/>
                  </a:lnTo>
                  <a:lnTo>
                    <a:pt x="716" y="396"/>
                  </a:lnTo>
                  <a:lnTo>
                    <a:pt x="717" y="378"/>
                  </a:lnTo>
                  <a:lnTo>
                    <a:pt x="718" y="359"/>
                  </a:lnTo>
                  <a:lnTo>
                    <a:pt x="717" y="341"/>
                  </a:lnTo>
                  <a:lnTo>
                    <a:pt x="716" y="322"/>
                  </a:lnTo>
                  <a:lnTo>
                    <a:pt x="713" y="304"/>
                  </a:lnTo>
                  <a:lnTo>
                    <a:pt x="711" y="286"/>
                  </a:lnTo>
                  <a:lnTo>
                    <a:pt x="706" y="270"/>
                  </a:lnTo>
                  <a:lnTo>
                    <a:pt x="701" y="252"/>
                  </a:lnTo>
                  <a:lnTo>
                    <a:pt x="695" y="235"/>
                  </a:lnTo>
                  <a:lnTo>
                    <a:pt x="689" y="220"/>
                  </a:lnTo>
                  <a:lnTo>
                    <a:pt x="682" y="203"/>
                  </a:lnTo>
                  <a:lnTo>
                    <a:pt x="674" y="188"/>
                  </a:lnTo>
                  <a:lnTo>
                    <a:pt x="666" y="173"/>
                  </a:lnTo>
                  <a:lnTo>
                    <a:pt x="656" y="158"/>
                  </a:lnTo>
                  <a:lnTo>
                    <a:pt x="647" y="145"/>
                  </a:lnTo>
                  <a:lnTo>
                    <a:pt x="636" y="131"/>
                  </a:lnTo>
                  <a:lnTo>
                    <a:pt x="624" y="117"/>
                  </a:lnTo>
                  <a:lnTo>
                    <a:pt x="612" y="106"/>
                  </a:lnTo>
                  <a:lnTo>
                    <a:pt x="600" y="94"/>
                  </a:lnTo>
                  <a:lnTo>
                    <a:pt x="587" y="82"/>
                  </a:lnTo>
                  <a:lnTo>
                    <a:pt x="573" y="71"/>
                  </a:lnTo>
                  <a:lnTo>
                    <a:pt x="559" y="62"/>
                  </a:lnTo>
                  <a:lnTo>
                    <a:pt x="544" y="52"/>
                  </a:lnTo>
                  <a:lnTo>
                    <a:pt x="530" y="44"/>
                  </a:lnTo>
                  <a:lnTo>
                    <a:pt x="515" y="35"/>
                  </a:lnTo>
                  <a:lnTo>
                    <a:pt x="498" y="28"/>
                  </a:lnTo>
                  <a:lnTo>
                    <a:pt x="481" y="21"/>
                  </a:lnTo>
                  <a:lnTo>
                    <a:pt x="465" y="16"/>
                  </a:lnTo>
                  <a:lnTo>
                    <a:pt x="448" y="12"/>
                  </a:lnTo>
                  <a:lnTo>
                    <a:pt x="430" y="7"/>
                  </a:lnTo>
                  <a:lnTo>
                    <a:pt x="413" y="4"/>
                  </a:lnTo>
                  <a:lnTo>
                    <a:pt x="396" y="2"/>
                  </a:lnTo>
                  <a:lnTo>
                    <a:pt x="377" y="0"/>
                  </a:lnTo>
                  <a:lnTo>
                    <a:pt x="359"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51" name="Group 50"/>
          <p:cNvGrpSpPr/>
          <p:nvPr/>
        </p:nvGrpSpPr>
        <p:grpSpPr>
          <a:xfrm>
            <a:off x="597887" y="4932445"/>
            <a:ext cx="8434637" cy="941796"/>
            <a:chOff x="597887" y="4932445"/>
            <a:chExt cx="8434637" cy="941796"/>
          </a:xfrm>
        </p:grpSpPr>
        <p:sp>
          <p:nvSpPr>
            <p:cNvPr id="2" name="Rectangle 1"/>
            <p:cNvSpPr/>
            <p:nvPr/>
          </p:nvSpPr>
          <p:spPr>
            <a:xfrm>
              <a:off x="2279299" y="4932445"/>
              <a:ext cx="6753225" cy="941796"/>
            </a:xfrm>
            <a:prstGeom prst="rect">
              <a:avLst/>
            </a:prstGeom>
          </p:spPr>
          <p:txBody>
            <a:bodyPr wrap="square">
              <a:spAutoFit/>
            </a:bodyPr>
            <a:lstStyle/>
            <a:p>
              <a:pPr>
                <a:lnSpc>
                  <a:spcPct val="115000"/>
                </a:lnSpc>
                <a:spcAft>
                  <a:spcPts val="1000"/>
                </a:spcAft>
              </a:pPr>
              <a:r>
                <a:rPr lang="en-MY" sz="160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What’s more, </a:t>
              </a:r>
              <a:r>
                <a:rPr lang="en-MY" sz="1600" b="1"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X10 Financial Services is a pioneer in using technology </a:t>
              </a:r>
              <a:r>
                <a:rPr lang="en-MY" sz="160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to deliver financial solutions, helping you make informed decisions from the comfort of your own office. </a:t>
              </a:r>
              <a:endParaRPr lang="en-US" sz="160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p:txBody>
        </p:sp>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887" y="5074766"/>
              <a:ext cx="1399368" cy="657153"/>
            </a:xfrm>
            <a:prstGeom prst="rect">
              <a:avLst/>
            </a:prstGeom>
          </p:spPr>
        </p:pic>
      </p:grpSp>
      <p:sp>
        <p:nvSpPr>
          <p:cNvPr id="52" name="Slide Number Placeholder 51"/>
          <p:cNvSpPr>
            <a:spLocks noGrp="1"/>
          </p:cNvSpPr>
          <p:nvPr>
            <p:ph type="sldNum" sz="quarter" idx="12"/>
          </p:nvPr>
        </p:nvSpPr>
        <p:spPr/>
        <p:txBody>
          <a:bodyPr/>
          <a:lstStyle/>
          <a:p>
            <a:pPr algn="ctr"/>
            <a:fld id="{30F54AED-C47A-4E4B-91E2-AEC3D202C3F6}" type="slidenum">
              <a:rPr lang="en-US" smtClean="0"/>
              <a:pPr algn="ctr"/>
              <a:t>5</a:t>
            </a:fld>
            <a:endParaRPr lang="en-US"/>
          </a:p>
        </p:txBody>
      </p:sp>
    </p:spTree>
    <p:extLst>
      <p:ext uri="{BB962C8B-B14F-4D97-AF65-F5344CB8AC3E}">
        <p14:creationId xmlns:p14="http://schemas.microsoft.com/office/powerpoint/2010/main" val="250918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1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up)">
                                      <p:cBhvr>
                                        <p:cTn id="12" dur="10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down)">
                                      <p:cBhvr>
                                        <p:cTn id="17" dur="10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up)">
                                      <p:cBhvr>
                                        <p:cTn id="22" dur="10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10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up)">
                                      <p:cBhvr>
                                        <p:cTn id="32" dur="10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6316911" y="2293593"/>
            <a:ext cx="3424241" cy="4155478"/>
            <a:chOff x="9475468" y="141434"/>
            <a:chExt cx="2353378" cy="2855935"/>
          </a:xfrm>
        </p:grpSpPr>
        <p:grpSp>
          <p:nvGrpSpPr>
            <p:cNvPr id="34" name="Group 33"/>
            <p:cNvGrpSpPr/>
            <p:nvPr/>
          </p:nvGrpSpPr>
          <p:grpSpPr>
            <a:xfrm>
              <a:off x="9475468" y="141434"/>
              <a:ext cx="2353378" cy="2855935"/>
              <a:chOff x="339345" y="189199"/>
              <a:chExt cx="2295139" cy="3749045"/>
            </a:xfrm>
          </p:grpSpPr>
          <p:sp>
            <p:nvSpPr>
              <p:cNvPr id="38" name="Rounded Rectangle 37"/>
              <p:cNvSpPr/>
              <p:nvPr/>
            </p:nvSpPr>
            <p:spPr>
              <a:xfrm>
                <a:off x="349872" y="199308"/>
                <a:ext cx="2273677" cy="3738936"/>
              </a:xfrm>
              <a:prstGeom prst="roundRect">
                <a:avLst>
                  <a:gd name="adj" fmla="val 8954"/>
                </a:avLst>
              </a:prstGeom>
              <a:gradFill>
                <a:gsLst>
                  <a:gs pos="0">
                    <a:schemeClr val="tx1">
                      <a:lumMod val="95000"/>
                      <a:lumOff val="5000"/>
                    </a:schemeClr>
                  </a:gs>
                  <a:gs pos="50000">
                    <a:schemeClr val="tx1">
                      <a:lumMod val="85000"/>
                      <a:lumOff val="15000"/>
                    </a:schemeClr>
                  </a:gs>
                  <a:gs pos="100000">
                    <a:schemeClr val="tx1">
                      <a:lumMod val="85000"/>
                      <a:lumOff val="15000"/>
                    </a:schemeClr>
                  </a:gs>
                </a:gsLst>
                <a:lin ang="5400000" scaled="0"/>
              </a:gradFill>
              <a:ln w="38100">
                <a:gradFill flip="none" rotWithShape="1">
                  <a:gsLst>
                    <a:gs pos="0">
                      <a:schemeClr val="bg1">
                        <a:lumMod val="79000"/>
                      </a:schemeClr>
                    </a:gs>
                    <a:gs pos="100000">
                      <a:schemeClr val="bg1">
                        <a:lumMod val="87000"/>
                      </a:schemeClr>
                    </a:gs>
                    <a:gs pos="51000">
                      <a:schemeClr val="bg1">
                        <a:lumMod val="95000"/>
                      </a:schemeClr>
                    </a:gs>
                  </a:gsLst>
                  <a:lin ang="13500000" scaled="1"/>
                  <a:tileRect/>
                </a:gradFill>
              </a:ln>
              <a:effectLst>
                <a:outerShdw blurRad="25400" dist="12700" dir="2700000" algn="tl" rotWithShape="0">
                  <a:prstClr val="black">
                    <a:alpha val="35000"/>
                  </a:prstClr>
                </a:outerShdw>
              </a:effectLst>
              <a:scene3d>
                <a:camera prst="orthographicFront"/>
                <a:lightRig rig="threePt" dir="t"/>
              </a:scene3d>
              <a:sp3d>
                <a:bevelT w="50800" h="508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5588" y="574465"/>
                <a:ext cx="1764386" cy="2994600"/>
              </a:xfrm>
              <a:prstGeom prst="rect">
                <a:avLst/>
              </a:prstGeom>
              <a:gradFill flip="none" rotWithShape="1">
                <a:gsLst>
                  <a:gs pos="0">
                    <a:schemeClr val="bg1">
                      <a:lumMod val="85000"/>
                    </a:schemeClr>
                  </a:gs>
                  <a:gs pos="99000">
                    <a:schemeClr val="bg1">
                      <a:lumMod val="73000"/>
                    </a:schemeClr>
                  </a:gs>
                </a:gsLst>
                <a:lin ang="5400000" scaled="1"/>
                <a:tileRect/>
              </a:gradFill>
              <a:ln>
                <a:noFill/>
              </a:ln>
              <a:effectLst>
                <a:innerShdw blurRad="889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1104607" y="189199"/>
                <a:ext cx="0" cy="36005"/>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a:off x="357348" y="3465506"/>
                <a:ext cx="0" cy="36005"/>
              </a:xfrm>
              <a:prstGeom prst="line">
                <a:avLst/>
              </a:prstGeom>
              <a:ln w="25400">
                <a:solidFill>
                  <a:srgbClr val="30303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a:off x="2616482" y="3465506"/>
                <a:ext cx="0" cy="36005"/>
              </a:xfrm>
              <a:prstGeom prst="line">
                <a:avLst/>
              </a:prstGeom>
              <a:ln w="25400">
                <a:solidFill>
                  <a:srgbClr val="303030"/>
                </a:solidFill>
              </a:ln>
            </p:spPr>
            <p:style>
              <a:lnRef idx="1">
                <a:schemeClr val="accent1"/>
              </a:lnRef>
              <a:fillRef idx="0">
                <a:schemeClr val="accent1"/>
              </a:fillRef>
              <a:effectRef idx="0">
                <a:schemeClr val="accent1"/>
              </a:effectRef>
              <a:fontRef idx="minor">
                <a:schemeClr val="tx1"/>
              </a:fontRef>
            </p:style>
          </p:cxnSp>
          <p:sp>
            <p:nvSpPr>
              <p:cNvPr id="40" name="Rounded Rectangle 10"/>
              <p:cNvSpPr/>
              <p:nvPr/>
            </p:nvSpPr>
            <p:spPr>
              <a:xfrm>
                <a:off x="1446929" y="233034"/>
                <a:ext cx="1145509" cy="3702932"/>
              </a:xfrm>
              <a:custGeom>
                <a:avLst/>
                <a:gdLst>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495182 w 3429000"/>
                  <a:gd name="connsiteY6" fmla="*/ 5638800 h 5638800"/>
                  <a:gd name="connsiteX7" fmla="*/ 0 w 3429000"/>
                  <a:gd name="connsiteY7" fmla="*/ 5143618 h 5638800"/>
                  <a:gd name="connsiteX8" fmla="*/ 0 w 3429000"/>
                  <a:gd name="connsiteY8" fmla="*/ 495182 h 5638800"/>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495182 w 3429000"/>
                  <a:gd name="connsiteY6" fmla="*/ 5638800 h 5638800"/>
                  <a:gd name="connsiteX7" fmla="*/ 0 w 3429000"/>
                  <a:gd name="connsiteY7" fmla="*/ 495182 h 5638800"/>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0 w 3429000"/>
                  <a:gd name="connsiteY6" fmla="*/ 495182 h 5638800"/>
                  <a:gd name="connsiteX0" fmla="*/ 2438636 w 2933818"/>
                  <a:gd name="connsiteY0" fmla="*/ 5638800 h 5638800"/>
                  <a:gd name="connsiteX1" fmla="*/ 0 w 2933818"/>
                  <a:gd name="connsiteY1" fmla="*/ 0 h 5638800"/>
                  <a:gd name="connsiteX2" fmla="*/ 2438636 w 2933818"/>
                  <a:gd name="connsiteY2" fmla="*/ 0 h 5638800"/>
                  <a:gd name="connsiteX3" fmla="*/ 2933818 w 2933818"/>
                  <a:gd name="connsiteY3" fmla="*/ 495182 h 5638800"/>
                  <a:gd name="connsiteX4" fmla="*/ 2933818 w 2933818"/>
                  <a:gd name="connsiteY4" fmla="*/ 5143618 h 5638800"/>
                  <a:gd name="connsiteX5" fmla="*/ 2438636 w 2933818"/>
                  <a:gd name="connsiteY5" fmla="*/ 5638800 h 5638800"/>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53143 h 5153143"/>
                  <a:gd name="connsiteX1" fmla="*/ 0 w 2933818"/>
                  <a:gd name="connsiteY1" fmla="*/ 9525 h 5153143"/>
                  <a:gd name="connsiteX2" fmla="*/ 2324300 w 2933818"/>
                  <a:gd name="connsiteY2" fmla="*/ 0 h 5153143"/>
                  <a:gd name="connsiteX3" fmla="*/ 2933818 w 2933818"/>
                  <a:gd name="connsiteY3" fmla="*/ 504707 h 5153143"/>
                  <a:gd name="connsiteX4" fmla="*/ 2933818 w 2933818"/>
                  <a:gd name="connsiteY4" fmla="*/ 5153143 h 5153143"/>
                  <a:gd name="connsiteX0" fmla="*/ 2933818 w 2933818"/>
                  <a:gd name="connsiteY0" fmla="*/ 5153143 h 5153143"/>
                  <a:gd name="connsiteX1" fmla="*/ 0 w 2933818"/>
                  <a:gd name="connsiteY1" fmla="*/ 9525 h 5153143"/>
                  <a:gd name="connsiteX2" fmla="*/ 2193631 w 2933818"/>
                  <a:gd name="connsiteY2" fmla="*/ 0 h 5153143"/>
                  <a:gd name="connsiteX3" fmla="*/ 2933818 w 2933818"/>
                  <a:gd name="connsiteY3" fmla="*/ 504707 h 5153143"/>
                  <a:gd name="connsiteX4" fmla="*/ 2933818 w 2933818"/>
                  <a:gd name="connsiteY4" fmla="*/ 5153143 h 5153143"/>
                  <a:gd name="connsiteX0" fmla="*/ 2933818 w 2950152"/>
                  <a:gd name="connsiteY0" fmla="*/ 5153143 h 5153143"/>
                  <a:gd name="connsiteX1" fmla="*/ 0 w 2950152"/>
                  <a:gd name="connsiteY1" fmla="*/ 9525 h 5153143"/>
                  <a:gd name="connsiteX2" fmla="*/ 2193631 w 2950152"/>
                  <a:gd name="connsiteY2" fmla="*/ 0 h 5153143"/>
                  <a:gd name="connsiteX3" fmla="*/ 2950152 w 2950152"/>
                  <a:gd name="connsiteY3" fmla="*/ 457082 h 5153143"/>
                  <a:gd name="connsiteX4" fmla="*/ 2933818 w 2950152"/>
                  <a:gd name="connsiteY4" fmla="*/ 5153143 h 5153143"/>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2227"/>
                  <a:gd name="connsiteY0" fmla="*/ 5161224 h 5161224"/>
                  <a:gd name="connsiteX1" fmla="*/ 0 w 2962227"/>
                  <a:gd name="connsiteY1" fmla="*/ 0 h 5161224"/>
                  <a:gd name="connsiteX2" fmla="*/ 2204520 w 2962227"/>
                  <a:gd name="connsiteY2" fmla="*/ 8081 h 5161224"/>
                  <a:gd name="connsiteX3" fmla="*/ 2961041 w 2962227"/>
                  <a:gd name="connsiteY3" fmla="*/ 465163 h 5161224"/>
                  <a:gd name="connsiteX4" fmla="*/ 2944707 w 2962227"/>
                  <a:gd name="connsiteY4" fmla="*/ 5161224 h 5161224"/>
                  <a:gd name="connsiteX0" fmla="*/ 2944707 w 2962340"/>
                  <a:gd name="connsiteY0" fmla="*/ 5161224 h 5161224"/>
                  <a:gd name="connsiteX1" fmla="*/ 0 w 2962340"/>
                  <a:gd name="connsiteY1" fmla="*/ 0 h 5161224"/>
                  <a:gd name="connsiteX2" fmla="*/ 2204520 w 2962340"/>
                  <a:gd name="connsiteY2" fmla="*/ 8081 h 5161224"/>
                  <a:gd name="connsiteX3" fmla="*/ 2961041 w 2962340"/>
                  <a:gd name="connsiteY3" fmla="*/ 465163 h 5161224"/>
                  <a:gd name="connsiteX4" fmla="*/ 2944707 w 2962340"/>
                  <a:gd name="connsiteY4" fmla="*/ 5161224 h 5161224"/>
                  <a:gd name="connsiteX0" fmla="*/ 2944707 w 2962338"/>
                  <a:gd name="connsiteY0" fmla="*/ 5161224 h 5161224"/>
                  <a:gd name="connsiteX1" fmla="*/ 0 w 2962338"/>
                  <a:gd name="connsiteY1" fmla="*/ 0 h 5161224"/>
                  <a:gd name="connsiteX2" fmla="*/ 2204520 w 2962338"/>
                  <a:gd name="connsiteY2" fmla="*/ 8081 h 5161224"/>
                  <a:gd name="connsiteX3" fmla="*/ 2961041 w 2962338"/>
                  <a:gd name="connsiteY3" fmla="*/ 465163 h 5161224"/>
                  <a:gd name="connsiteX4" fmla="*/ 2944707 w 2962338"/>
                  <a:gd name="connsiteY4" fmla="*/ 5161224 h 5161224"/>
                  <a:gd name="connsiteX0" fmla="*/ 2944707 w 2962690"/>
                  <a:gd name="connsiteY0" fmla="*/ 5161224 h 5161224"/>
                  <a:gd name="connsiteX1" fmla="*/ 0 w 2962690"/>
                  <a:gd name="connsiteY1" fmla="*/ 0 h 5161224"/>
                  <a:gd name="connsiteX2" fmla="*/ 2204520 w 2962690"/>
                  <a:gd name="connsiteY2" fmla="*/ 8081 h 5161224"/>
                  <a:gd name="connsiteX3" fmla="*/ 2961041 w 2962690"/>
                  <a:gd name="connsiteY3" fmla="*/ 465163 h 5161224"/>
                  <a:gd name="connsiteX4" fmla="*/ 2944707 w 2962690"/>
                  <a:gd name="connsiteY4" fmla="*/ 5161224 h 5161224"/>
                  <a:gd name="connsiteX0" fmla="*/ 2944707 w 2962475"/>
                  <a:gd name="connsiteY0" fmla="*/ 5161224 h 5161224"/>
                  <a:gd name="connsiteX1" fmla="*/ 0 w 2962475"/>
                  <a:gd name="connsiteY1" fmla="*/ 0 h 5161224"/>
                  <a:gd name="connsiteX2" fmla="*/ 2204520 w 2962475"/>
                  <a:gd name="connsiteY2" fmla="*/ 8081 h 5161224"/>
                  <a:gd name="connsiteX3" fmla="*/ 2961041 w 2962475"/>
                  <a:gd name="connsiteY3" fmla="*/ 465163 h 5161224"/>
                  <a:gd name="connsiteX4" fmla="*/ 2944707 w 2962475"/>
                  <a:gd name="connsiteY4" fmla="*/ 5161224 h 5161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475" h="5161224">
                    <a:moveTo>
                      <a:pt x="2944707" y="5161224"/>
                    </a:moveTo>
                    <a:lnTo>
                      <a:pt x="0" y="0"/>
                    </a:lnTo>
                    <a:lnTo>
                      <a:pt x="2204520" y="8081"/>
                    </a:lnTo>
                    <a:cubicBezTo>
                      <a:pt x="2634916" y="-5893"/>
                      <a:pt x="2987869" y="66832"/>
                      <a:pt x="2961041" y="465163"/>
                    </a:cubicBezTo>
                    <a:cubicBezTo>
                      <a:pt x="2955596" y="2030517"/>
                      <a:pt x="2950152" y="3595870"/>
                      <a:pt x="2944707" y="5161224"/>
                    </a:cubicBezTo>
                    <a:close/>
                  </a:path>
                </a:pathLst>
              </a:custGeom>
              <a:gradFill flip="none" rotWithShape="1">
                <a:gsLst>
                  <a:gs pos="38000">
                    <a:schemeClr val="bg1">
                      <a:alpha val="1000"/>
                    </a:schemeClr>
                  </a:gs>
                  <a:gs pos="100000">
                    <a:schemeClr val="bg1">
                      <a:alpha val="3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10600324" y="2759859"/>
              <a:ext cx="163610" cy="163610"/>
              <a:chOff x="2057400" y="5105400"/>
              <a:chExt cx="685800" cy="685800"/>
            </a:xfrm>
          </p:grpSpPr>
          <p:sp>
            <p:nvSpPr>
              <p:cNvPr id="36" name="Oval 35"/>
              <p:cNvSpPr/>
              <p:nvPr/>
            </p:nvSpPr>
            <p:spPr>
              <a:xfrm>
                <a:off x="2057400" y="5105400"/>
                <a:ext cx="685800" cy="685800"/>
              </a:xfrm>
              <a:prstGeom prst="ellipse">
                <a:avLst/>
              </a:prstGeom>
              <a:gradFill flip="none" rotWithShape="1">
                <a:gsLst>
                  <a:gs pos="0">
                    <a:schemeClr val="bg1">
                      <a:lumMod val="50000"/>
                    </a:schemeClr>
                  </a:gs>
                  <a:gs pos="56000">
                    <a:srgbClr val="333333"/>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2241550" y="5314950"/>
                <a:ext cx="266700" cy="266700"/>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039" y="454647"/>
              <a:ext cx="1799839" cy="2266019"/>
            </a:xfrm>
            <a:prstGeom prst="rect">
              <a:avLst/>
            </a:prstGeom>
          </p:spPr>
        </p:pic>
      </p:grpSp>
      <p:sp>
        <p:nvSpPr>
          <p:cNvPr id="6" name="Rectangle 5"/>
          <p:cNvSpPr/>
          <p:nvPr/>
        </p:nvSpPr>
        <p:spPr>
          <a:xfrm>
            <a:off x="0" y="-5932"/>
            <a:ext cx="12192000" cy="2829952"/>
          </a:xfrm>
          <a:prstGeom prst="rect">
            <a:avLst/>
          </a:prstGeom>
          <a:solidFill>
            <a:srgbClr val="1B2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6250" y="505068"/>
            <a:ext cx="4143376" cy="707886"/>
          </a:xfrm>
          <a:prstGeom prst="rect">
            <a:avLst/>
          </a:prstGeom>
        </p:spPr>
        <p:txBody>
          <a:bodyPr wrap="square">
            <a:spAutoFit/>
          </a:bodyPr>
          <a:lstStyle/>
          <a:p>
            <a:pPr>
              <a:spcAft>
                <a:spcPts val="1000"/>
              </a:spcAft>
            </a:pPr>
            <a:r>
              <a:rPr lang="en-MY" sz="20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Sounds too good to be true? </a:t>
            </a:r>
            <a:r>
              <a:rPr lang="en-MY" sz="2000" b="1" i="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There’s only one way to find out.</a:t>
            </a:r>
            <a:endParaRPr lang="en-US" sz="2000" b="1" i="1"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p:txBody>
      </p:sp>
      <p:grpSp>
        <p:nvGrpSpPr>
          <p:cNvPr id="2" name="Group 1"/>
          <p:cNvGrpSpPr/>
          <p:nvPr/>
        </p:nvGrpSpPr>
        <p:grpSpPr>
          <a:xfrm>
            <a:off x="544103" y="2133744"/>
            <a:ext cx="1627114" cy="1015567"/>
            <a:chOff x="544103" y="2133744"/>
            <a:chExt cx="1627114" cy="1015567"/>
          </a:xfrm>
        </p:grpSpPr>
        <p:sp>
          <p:nvSpPr>
            <p:cNvPr id="46" name="Rounded Rectangle 45"/>
            <p:cNvSpPr/>
            <p:nvPr/>
          </p:nvSpPr>
          <p:spPr>
            <a:xfrm>
              <a:off x="595685" y="2577239"/>
              <a:ext cx="1575532" cy="572072"/>
            </a:xfrm>
            <a:prstGeom prst="roundRect">
              <a:avLst/>
            </a:prstGeom>
            <a:solidFill>
              <a:srgbClr val="10218B"/>
            </a:solidFill>
          </p:spPr>
          <p:txBody>
            <a:bodyPr wrap="square">
              <a:spAutoFit/>
            </a:bodyPr>
            <a:lstStyle/>
            <a:p>
              <a:pPr algn="ctr">
                <a:lnSpc>
                  <a:spcPct val="115000"/>
                </a:lnSpc>
                <a:spcAft>
                  <a:spcPts val="1000"/>
                </a:spcAft>
              </a:pPr>
              <a:r>
                <a:rPr lang="en-MY" sz="12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CREATING YOUR ACCOUNT</a:t>
              </a:r>
              <a:endParaRPr lang="en-US" sz="1200"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7" name="Rounded Rectangle 6"/>
            <p:cNvSpPr/>
            <p:nvPr/>
          </p:nvSpPr>
          <p:spPr>
            <a:xfrm>
              <a:off x="544103" y="2521912"/>
              <a:ext cx="1575532" cy="572072"/>
            </a:xfrm>
            <a:prstGeom prst="roundRect">
              <a:avLst/>
            </a:prstGeom>
            <a:solidFill>
              <a:srgbClr val="767676"/>
            </a:solidFill>
          </p:spPr>
          <p:txBody>
            <a:bodyPr wrap="square">
              <a:spAutoFit/>
            </a:bodyPr>
            <a:lstStyle/>
            <a:p>
              <a:pPr algn="ctr">
                <a:lnSpc>
                  <a:spcPct val="115000"/>
                </a:lnSpc>
                <a:spcAft>
                  <a:spcPts val="1000"/>
                </a:spcAft>
              </a:pPr>
              <a:r>
                <a:rPr lang="en-MY" sz="12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CREATING YOUR ACCOUNT</a:t>
              </a:r>
              <a:endParaRPr lang="en-US" sz="1200"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8" name="Rectangle 7"/>
            <p:cNvSpPr/>
            <p:nvPr/>
          </p:nvSpPr>
          <p:spPr>
            <a:xfrm>
              <a:off x="904541" y="2133744"/>
              <a:ext cx="847733" cy="307777"/>
            </a:xfrm>
            <a:prstGeom prst="rect">
              <a:avLst/>
            </a:prstGeom>
          </p:spPr>
          <p:txBody>
            <a:bodyPr wrap="none">
              <a:spAutoFit/>
            </a:bodyPr>
            <a:lstStyle/>
            <a:p>
              <a:pPr algn="ctr"/>
              <a:r>
                <a:rPr lang="en-MY" sz="14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Start by </a:t>
              </a:r>
              <a:endParaRPr lang="en-US" sz="1400" dirty="0">
                <a:solidFill>
                  <a:schemeClr val="bg1"/>
                </a:solidFill>
                <a:latin typeface="Segoe UI" panose="020B0502040204020203" pitchFamily="34" charset="0"/>
                <a:cs typeface="Segoe UI" panose="020B0502040204020203" pitchFamily="34" charset="0"/>
              </a:endParaRPr>
            </a:p>
          </p:txBody>
        </p:sp>
      </p:grpSp>
      <p:sp>
        <p:nvSpPr>
          <p:cNvPr id="11" name="Oval 10"/>
          <p:cNvSpPr/>
          <p:nvPr/>
        </p:nvSpPr>
        <p:spPr>
          <a:xfrm>
            <a:off x="3311468" y="2479369"/>
            <a:ext cx="666750" cy="666750"/>
          </a:xfrm>
          <a:prstGeom prst="ellipse">
            <a:avLst/>
          </a:prstGeom>
          <a:solidFill>
            <a:srgbClr val="243180"/>
          </a:solidFill>
          <a:ln w="31750">
            <a:solidFill>
              <a:srgbClr val="24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01</a:t>
            </a:r>
          </a:p>
        </p:txBody>
      </p:sp>
      <p:sp>
        <p:nvSpPr>
          <p:cNvPr id="12" name="Oval 11"/>
          <p:cNvSpPr/>
          <p:nvPr/>
        </p:nvSpPr>
        <p:spPr>
          <a:xfrm>
            <a:off x="5629275" y="2479369"/>
            <a:ext cx="666750" cy="666750"/>
          </a:xfrm>
          <a:prstGeom prst="ellipse">
            <a:avLst/>
          </a:prstGeom>
          <a:solidFill>
            <a:srgbClr val="243180"/>
          </a:solidFill>
          <a:ln w="31750">
            <a:solidFill>
              <a:srgbClr val="24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02</a:t>
            </a:r>
          </a:p>
        </p:txBody>
      </p:sp>
      <p:sp>
        <p:nvSpPr>
          <p:cNvPr id="13" name="Oval 12"/>
          <p:cNvSpPr/>
          <p:nvPr/>
        </p:nvSpPr>
        <p:spPr>
          <a:xfrm>
            <a:off x="7947082" y="2479369"/>
            <a:ext cx="666750" cy="666750"/>
          </a:xfrm>
          <a:prstGeom prst="ellipse">
            <a:avLst/>
          </a:prstGeom>
          <a:solidFill>
            <a:srgbClr val="243180"/>
          </a:solidFill>
          <a:ln w="31750">
            <a:solidFill>
              <a:srgbClr val="24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03</a:t>
            </a:r>
          </a:p>
        </p:txBody>
      </p:sp>
      <p:sp>
        <p:nvSpPr>
          <p:cNvPr id="14" name="Oval 13"/>
          <p:cNvSpPr/>
          <p:nvPr/>
        </p:nvSpPr>
        <p:spPr>
          <a:xfrm>
            <a:off x="10264889" y="2479369"/>
            <a:ext cx="666750" cy="666750"/>
          </a:xfrm>
          <a:prstGeom prst="ellipse">
            <a:avLst/>
          </a:prstGeom>
          <a:solidFill>
            <a:srgbClr val="243180"/>
          </a:solidFill>
          <a:ln w="31750">
            <a:solidFill>
              <a:srgbClr val="24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04</a:t>
            </a:r>
          </a:p>
        </p:txBody>
      </p:sp>
      <p:sp>
        <p:nvSpPr>
          <p:cNvPr id="15" name="Rectangle 14"/>
          <p:cNvSpPr/>
          <p:nvPr/>
        </p:nvSpPr>
        <p:spPr>
          <a:xfrm>
            <a:off x="2643568" y="1894605"/>
            <a:ext cx="1976058" cy="523220"/>
          </a:xfrm>
          <a:prstGeom prst="rect">
            <a:avLst/>
          </a:prstGeom>
        </p:spPr>
        <p:txBody>
          <a:bodyPr wrap="square">
            <a:spAutoFit/>
          </a:bodyPr>
          <a:lstStyle/>
          <a:p>
            <a:pPr algn="ctr"/>
            <a:r>
              <a:rPr lang="en-MY" sz="1400" dirty="0">
                <a:solidFill>
                  <a:schemeClr val="bg1"/>
                </a:solidFill>
                <a:latin typeface="Segoe UI" panose="020B0502040204020203" pitchFamily="34" charset="0"/>
                <a:ea typeface="Calibri" panose="020F0502020204030204" pitchFamily="34" charset="0"/>
                <a:cs typeface="Segoe UI" panose="020B0502040204020203" pitchFamily="34" charset="0"/>
              </a:rPr>
              <a:t>Login to our website</a:t>
            </a:r>
          </a:p>
          <a:p>
            <a:pPr algn="ctr"/>
            <a:r>
              <a:rPr lang="en-MY" sz="1400" dirty="0">
                <a:solidFill>
                  <a:schemeClr val="bg1"/>
                </a:solidFill>
                <a:latin typeface="Segoe UI" panose="020B0502040204020203" pitchFamily="34" charset="0"/>
                <a:ea typeface="Calibri" panose="020F0502020204030204" pitchFamily="34" charset="0"/>
                <a:cs typeface="Segoe UI" panose="020B0502040204020203" pitchFamily="34" charset="0"/>
              </a:rPr>
              <a:t>www.x10corp.com</a:t>
            </a:r>
            <a:endParaRPr lang="en-US" sz="1400" dirty="0">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sp>
        <p:nvSpPr>
          <p:cNvPr id="16" name="Rectangle 15"/>
          <p:cNvSpPr/>
          <p:nvPr/>
        </p:nvSpPr>
        <p:spPr>
          <a:xfrm>
            <a:off x="4980725" y="1679161"/>
            <a:ext cx="1963849" cy="738664"/>
          </a:xfrm>
          <a:prstGeom prst="rect">
            <a:avLst/>
          </a:prstGeom>
        </p:spPr>
        <p:txBody>
          <a:bodyPr wrap="square">
            <a:spAutoFit/>
          </a:bodyPr>
          <a:lstStyle/>
          <a:p>
            <a:pPr algn="ctr"/>
            <a:r>
              <a:rPr lang="en-MY" sz="1400" dirty="0">
                <a:solidFill>
                  <a:schemeClr val="bg1"/>
                </a:solidFill>
                <a:latin typeface="Segoe UI" panose="020B0502040204020203" pitchFamily="34" charset="0"/>
                <a:ea typeface="Calibri" panose="020F0502020204030204" pitchFamily="34" charset="0"/>
                <a:cs typeface="Segoe UI" panose="020B0502040204020203" pitchFamily="34" charset="0"/>
              </a:rPr>
              <a:t>Click “Register Now” and fill in the details required. </a:t>
            </a:r>
            <a:endParaRPr lang="en-US" sz="1400" dirty="0">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sp>
        <p:nvSpPr>
          <p:cNvPr id="17" name="Rectangle 16"/>
          <p:cNvSpPr/>
          <p:nvPr/>
        </p:nvSpPr>
        <p:spPr>
          <a:xfrm>
            <a:off x="7187465" y="1032830"/>
            <a:ext cx="2177993" cy="1384995"/>
          </a:xfrm>
          <a:prstGeom prst="rect">
            <a:avLst/>
          </a:prstGeom>
        </p:spPr>
        <p:txBody>
          <a:bodyPr wrap="square">
            <a:spAutoFit/>
          </a:bodyPr>
          <a:lstStyle/>
          <a:p>
            <a:pPr algn="ctr"/>
            <a:r>
              <a:rPr lang="en-MY" sz="1400" dirty="0">
                <a:solidFill>
                  <a:schemeClr val="bg1"/>
                </a:solidFill>
                <a:latin typeface="Segoe UI" panose="020B0502040204020203" pitchFamily="34" charset="0"/>
                <a:ea typeface="Calibri" panose="020F0502020204030204" pitchFamily="34" charset="0"/>
                <a:cs typeface="Segoe UI" panose="020B0502040204020203" pitchFamily="34" charset="0"/>
              </a:rPr>
              <a:t>An OTP will be generated and shared via your registered email ID and mobile number. Enter the OTP received to verify your account.</a:t>
            </a:r>
            <a:endParaRPr lang="en-US" sz="1400" dirty="0">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sp>
        <p:nvSpPr>
          <p:cNvPr id="18" name="Rectangle 17"/>
          <p:cNvSpPr/>
          <p:nvPr/>
        </p:nvSpPr>
        <p:spPr>
          <a:xfrm>
            <a:off x="9496424" y="1679161"/>
            <a:ext cx="2028825" cy="738664"/>
          </a:xfrm>
          <a:prstGeom prst="rect">
            <a:avLst/>
          </a:prstGeom>
        </p:spPr>
        <p:txBody>
          <a:bodyPr wrap="square">
            <a:spAutoFit/>
          </a:bodyPr>
          <a:lstStyle/>
          <a:p>
            <a:pPr algn="ctr"/>
            <a:r>
              <a:rPr lang="en-MY" sz="1400" dirty="0">
                <a:solidFill>
                  <a:schemeClr val="bg1"/>
                </a:solidFill>
                <a:latin typeface="Segoe UI" panose="020B0502040204020203" pitchFamily="34" charset="0"/>
                <a:ea typeface="Calibri" panose="020F0502020204030204" pitchFamily="34" charset="0"/>
                <a:cs typeface="Segoe UI" panose="020B0502040204020203" pitchFamily="34" charset="0"/>
              </a:rPr>
              <a:t>Login to gain access to information regarding your limit with us.</a:t>
            </a:r>
            <a:endParaRPr lang="en-US" sz="1400" dirty="0">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grpSp>
        <p:nvGrpSpPr>
          <p:cNvPr id="44" name="Group 43"/>
          <p:cNvGrpSpPr/>
          <p:nvPr/>
        </p:nvGrpSpPr>
        <p:grpSpPr>
          <a:xfrm>
            <a:off x="1617268" y="3678655"/>
            <a:ext cx="6172895" cy="2806612"/>
            <a:chOff x="5090455" y="605642"/>
            <a:chExt cx="5020434" cy="2282626"/>
          </a:xfrm>
        </p:grpSpPr>
        <p:grpSp>
          <p:nvGrpSpPr>
            <p:cNvPr id="21" name="Group 20"/>
            <p:cNvGrpSpPr/>
            <p:nvPr/>
          </p:nvGrpSpPr>
          <p:grpSpPr>
            <a:xfrm>
              <a:off x="5090455" y="605642"/>
              <a:ext cx="5020434" cy="2282626"/>
              <a:chOff x="1250950" y="914400"/>
              <a:chExt cx="6398080" cy="2908996"/>
            </a:xfrm>
            <a:effectLst/>
          </p:grpSpPr>
          <p:sp>
            <p:nvSpPr>
              <p:cNvPr id="22" name="Rounded Rectangle 21"/>
              <p:cNvSpPr/>
              <p:nvPr/>
            </p:nvSpPr>
            <p:spPr>
              <a:xfrm>
                <a:off x="1257299" y="3740139"/>
                <a:ext cx="6391731" cy="83257"/>
              </a:xfrm>
              <a:prstGeom prst="roundRect">
                <a:avLst>
                  <a:gd name="adj" fmla="val 50000"/>
                </a:avLst>
              </a:prstGeom>
              <a:gradFill flip="none" rotWithShape="1">
                <a:gsLst>
                  <a:gs pos="0">
                    <a:schemeClr val="bg1">
                      <a:lumMod val="75000"/>
                    </a:schemeClr>
                  </a:gs>
                  <a:gs pos="50000">
                    <a:schemeClr val="bg1">
                      <a:lumMod val="9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Same Side Corner Rectangle 22"/>
              <p:cNvSpPr/>
              <p:nvPr/>
            </p:nvSpPr>
            <p:spPr>
              <a:xfrm>
                <a:off x="2209800" y="914400"/>
                <a:ext cx="4605211" cy="2757714"/>
              </a:xfrm>
              <a:prstGeom prst="round2SameRect">
                <a:avLst>
                  <a:gd name="adj1" fmla="val 5842"/>
                  <a:gd name="adj2" fmla="val 0"/>
                </a:avLst>
              </a:prstGeom>
              <a:gradFill>
                <a:gsLst>
                  <a:gs pos="0">
                    <a:schemeClr val="tx1"/>
                  </a:gs>
                  <a:gs pos="50000">
                    <a:schemeClr val="tx1">
                      <a:lumMod val="95000"/>
                      <a:lumOff val="5000"/>
                    </a:schemeClr>
                  </a:gs>
                  <a:gs pos="100000">
                    <a:schemeClr val="tx1">
                      <a:lumMod val="85000"/>
                      <a:lumOff val="15000"/>
                    </a:schemeClr>
                  </a:gs>
                </a:gsLst>
                <a:lin ang="5400000" scaled="0"/>
              </a:gradFill>
              <a:ln w="38100">
                <a:gradFill flip="none" rotWithShape="1">
                  <a:gsLst>
                    <a:gs pos="0">
                      <a:schemeClr val="bg1">
                        <a:lumMod val="79000"/>
                      </a:schemeClr>
                    </a:gs>
                    <a:gs pos="100000">
                      <a:schemeClr val="bg1">
                        <a:lumMod val="87000"/>
                      </a:schemeClr>
                    </a:gs>
                    <a:gs pos="51000">
                      <a:schemeClr val="bg1">
                        <a:lumMod val="95000"/>
                      </a:schemeClr>
                    </a:gs>
                  </a:gsLst>
                  <a:lin ang="13500000" scaled="1"/>
                  <a:tileRect/>
                </a:gradFill>
              </a:ln>
              <a:effectLst/>
              <a:scene3d>
                <a:camera prst="orthographicFront"/>
                <a:lightRig rig="threePt" dir="t"/>
              </a:scene3d>
              <a:sp3d>
                <a:bevelT w="50800" h="508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40705" y="1074057"/>
                <a:ext cx="4343400" cy="2435043"/>
              </a:xfrm>
              <a:prstGeom prst="rect">
                <a:avLst/>
              </a:prstGeom>
              <a:gradFill>
                <a:gsLst>
                  <a:gs pos="0">
                    <a:schemeClr val="bg1">
                      <a:lumMod val="85000"/>
                    </a:schemeClr>
                  </a:gs>
                  <a:gs pos="50000">
                    <a:schemeClr val="bg1">
                      <a:lumMod val="85000"/>
                    </a:schemeClr>
                  </a:gs>
                  <a:gs pos="100000">
                    <a:schemeClr val="bg1">
                      <a:lumMod val="87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257299" y="3659415"/>
                <a:ext cx="6391729" cy="125410"/>
              </a:xfrm>
              <a:prstGeom prst="rect">
                <a:avLst/>
              </a:prstGeom>
              <a:gradFill flip="none" rotWithShape="1">
                <a:gsLst>
                  <a:gs pos="0">
                    <a:schemeClr val="bg1">
                      <a:lumMod val="75000"/>
                    </a:schemeClr>
                  </a:gs>
                  <a:gs pos="63000">
                    <a:schemeClr val="bg1">
                      <a:lumMod val="9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1250950" y="3775402"/>
                <a:ext cx="6391729" cy="0"/>
              </a:xfrm>
              <a:prstGeom prst="line">
                <a:avLst/>
              </a:prstGeom>
              <a:ln w="3175">
                <a:gradFill flip="none" rotWithShape="1">
                  <a:gsLst>
                    <a:gs pos="0">
                      <a:schemeClr val="bg1">
                        <a:lumMod val="65000"/>
                      </a:schemeClr>
                    </a:gs>
                    <a:gs pos="50000">
                      <a:schemeClr val="bg1">
                        <a:lumMod val="85000"/>
                      </a:schemeClr>
                    </a:gs>
                    <a:gs pos="100000">
                      <a:schemeClr val="bg1">
                        <a:lumMod val="83000"/>
                        <a:alpha val="46000"/>
                      </a:schemeClr>
                    </a:gs>
                  </a:gsLst>
                  <a:lin ang="10800000" scaled="1"/>
                  <a:tileRect/>
                </a:gradFill>
              </a:ln>
              <a:effectLst>
                <a:outerShdw blurRad="12700" dir="5400000" algn="t" rotWithShape="0">
                  <a:schemeClr val="bg1">
                    <a:lumMod val="75000"/>
                    <a:alpha val="64000"/>
                  </a:schemeClr>
                </a:outerShdw>
              </a:effectLst>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7085489" y="3730171"/>
                <a:ext cx="267654" cy="36576"/>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Single Corner Rectangle 27"/>
              <p:cNvSpPr/>
              <p:nvPr/>
            </p:nvSpPr>
            <p:spPr>
              <a:xfrm rot="10800000" flipH="1">
                <a:off x="7366908" y="3659414"/>
                <a:ext cx="282121" cy="163982"/>
              </a:xfrm>
              <a:prstGeom prst="round1Rect">
                <a:avLst>
                  <a:gd name="adj" fmla="val 21302"/>
                </a:avLst>
              </a:prstGeom>
              <a:gradFill>
                <a:gsLst>
                  <a:gs pos="0">
                    <a:schemeClr val="bg1">
                      <a:alpha val="64000"/>
                    </a:schemeClr>
                  </a:gs>
                  <a:gs pos="100000">
                    <a:schemeClr val="bg1">
                      <a:lumMod val="83000"/>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Single Corner Rectangle 28"/>
              <p:cNvSpPr/>
              <p:nvPr/>
            </p:nvSpPr>
            <p:spPr>
              <a:xfrm rot="10800000">
                <a:off x="1257295" y="3659414"/>
                <a:ext cx="282121" cy="163982"/>
              </a:xfrm>
              <a:prstGeom prst="round1Rect">
                <a:avLst>
                  <a:gd name="adj" fmla="val 21302"/>
                </a:avLst>
              </a:prstGeom>
              <a:gradFill>
                <a:gsLst>
                  <a:gs pos="0">
                    <a:schemeClr val="bg1">
                      <a:alpha val="27000"/>
                    </a:schemeClr>
                  </a:gs>
                  <a:gs pos="100000">
                    <a:schemeClr val="bg1">
                      <a:lumMod val="83000"/>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Same Side Corner Rectangle 29"/>
              <p:cNvSpPr/>
              <p:nvPr/>
            </p:nvSpPr>
            <p:spPr>
              <a:xfrm rot="10800000">
                <a:off x="3931784" y="3672340"/>
                <a:ext cx="1042761" cy="67696"/>
              </a:xfrm>
              <a:prstGeom prst="round2SameRect">
                <a:avLst>
                  <a:gd name="adj1" fmla="val 50000"/>
                  <a:gd name="adj2" fmla="val 0"/>
                </a:avLst>
              </a:prstGeom>
              <a:gradFill flip="none" rotWithShape="1">
                <a:gsLst>
                  <a:gs pos="0">
                    <a:schemeClr val="bg1">
                      <a:lumMod val="75000"/>
                    </a:schemeClr>
                  </a:gs>
                  <a:gs pos="50000">
                    <a:schemeClr val="bg1">
                      <a:lumMod val="95000"/>
                    </a:schemeClr>
                  </a:gs>
                  <a:gs pos="100000">
                    <a:schemeClr val="bg1">
                      <a:lumMod val="85000"/>
                    </a:schemeClr>
                  </a:gs>
                </a:gsLst>
                <a:lin ang="10800000" scaled="1"/>
                <a:tileRect/>
              </a:gradFill>
              <a:ln>
                <a:noFill/>
              </a:ln>
              <a:effectLst>
                <a:innerShdw blurRad="254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Same Side Corner Rectangle 19"/>
              <p:cNvSpPr/>
              <p:nvPr/>
            </p:nvSpPr>
            <p:spPr>
              <a:xfrm>
                <a:off x="4592183" y="914400"/>
                <a:ext cx="2240418" cy="2757714"/>
              </a:xfrm>
              <a:custGeom>
                <a:avLst/>
                <a:gdLst>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2757714 h 2757714"/>
                  <a:gd name="connsiteX7" fmla="*/ 0 w 4605211"/>
                  <a:gd name="connsiteY7" fmla="*/ 161106 h 2757714"/>
                  <a:gd name="connsiteX8" fmla="*/ 161106 w 4605211"/>
                  <a:gd name="connsiteY8"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161106 h 2757714"/>
                  <a:gd name="connsiteX7" fmla="*/ 161106 w 4605211"/>
                  <a:gd name="connsiteY7"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161106 h 2757714"/>
                  <a:gd name="connsiteX7" fmla="*/ 161106 w 4605211"/>
                  <a:gd name="connsiteY7"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161106 w 4605211"/>
                  <a:gd name="connsiteY6" fmla="*/ 0 h 2757714"/>
                  <a:gd name="connsiteX0" fmla="*/ 37552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3755206 w 4605211"/>
                  <a:gd name="connsiteY6" fmla="*/ 0 h 2757714"/>
                  <a:gd name="connsiteX0" fmla="*/ 1735906 w 2585911"/>
                  <a:gd name="connsiteY0" fmla="*/ 0 h 2757714"/>
                  <a:gd name="connsiteX1" fmla="*/ 2424805 w 2585911"/>
                  <a:gd name="connsiteY1" fmla="*/ 0 h 2757714"/>
                  <a:gd name="connsiteX2" fmla="*/ 2585911 w 2585911"/>
                  <a:gd name="connsiteY2" fmla="*/ 161106 h 2757714"/>
                  <a:gd name="connsiteX3" fmla="*/ 2585911 w 2585911"/>
                  <a:gd name="connsiteY3" fmla="*/ 2757714 h 2757714"/>
                  <a:gd name="connsiteX4" fmla="*/ 2585911 w 2585911"/>
                  <a:gd name="connsiteY4" fmla="*/ 2757714 h 2757714"/>
                  <a:gd name="connsiteX5" fmla="*/ 0 w 2585911"/>
                  <a:gd name="connsiteY5" fmla="*/ 2732314 h 2757714"/>
                  <a:gd name="connsiteX6" fmla="*/ 1735906 w 2585911"/>
                  <a:gd name="connsiteY6" fmla="*/ 0 h 2757714"/>
                  <a:gd name="connsiteX0" fmla="*/ 1147198 w 1997203"/>
                  <a:gd name="connsiteY0" fmla="*/ 0 h 2757714"/>
                  <a:gd name="connsiteX1" fmla="*/ 1836097 w 1997203"/>
                  <a:gd name="connsiteY1" fmla="*/ 0 h 2757714"/>
                  <a:gd name="connsiteX2" fmla="*/ 1997203 w 1997203"/>
                  <a:gd name="connsiteY2" fmla="*/ 161106 h 2757714"/>
                  <a:gd name="connsiteX3" fmla="*/ 1997203 w 1997203"/>
                  <a:gd name="connsiteY3" fmla="*/ 2757714 h 2757714"/>
                  <a:gd name="connsiteX4" fmla="*/ 1997203 w 1997203"/>
                  <a:gd name="connsiteY4" fmla="*/ 2757714 h 2757714"/>
                  <a:gd name="connsiteX5" fmla="*/ 0 w 1997203"/>
                  <a:gd name="connsiteY5" fmla="*/ 2732314 h 2757714"/>
                  <a:gd name="connsiteX6" fmla="*/ 1147198 w 1997203"/>
                  <a:gd name="connsiteY6" fmla="*/ 0 h 275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203" h="2757714">
                    <a:moveTo>
                      <a:pt x="1147198" y="0"/>
                    </a:moveTo>
                    <a:lnTo>
                      <a:pt x="1836097" y="0"/>
                    </a:lnTo>
                    <a:cubicBezTo>
                      <a:pt x="1925073" y="0"/>
                      <a:pt x="1997203" y="72130"/>
                      <a:pt x="1997203" y="161106"/>
                    </a:cubicBezTo>
                    <a:lnTo>
                      <a:pt x="1997203" y="2757714"/>
                    </a:lnTo>
                    <a:lnTo>
                      <a:pt x="1997203" y="2757714"/>
                    </a:lnTo>
                    <a:lnTo>
                      <a:pt x="0" y="2732314"/>
                    </a:lnTo>
                    <a:lnTo>
                      <a:pt x="1147198" y="0"/>
                    </a:lnTo>
                    <a:close/>
                  </a:path>
                </a:pathLst>
              </a:custGeom>
              <a:gradFill flip="none" rotWithShape="1">
                <a:gsLst>
                  <a:gs pos="21000">
                    <a:schemeClr val="bg1">
                      <a:alpha val="1000"/>
                    </a:schemeClr>
                  </a:gs>
                  <a:gs pos="100000">
                    <a:schemeClr val="bg1">
                      <a:alpha val="3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80289"/>
            <a:stretch/>
          </p:blipFill>
          <p:spPr>
            <a:xfrm>
              <a:off x="5963411" y="730920"/>
              <a:ext cx="3380536" cy="1893280"/>
            </a:xfrm>
            <a:prstGeom prst="rect">
              <a:avLst/>
            </a:prstGeom>
          </p:spPr>
        </p:pic>
      </p:grpSp>
      <p:sp>
        <p:nvSpPr>
          <p:cNvPr id="9" name="Slide Number Placeholder 8"/>
          <p:cNvSpPr>
            <a:spLocks noGrp="1"/>
          </p:cNvSpPr>
          <p:nvPr>
            <p:ph type="sldNum" sz="quarter" idx="12"/>
          </p:nvPr>
        </p:nvSpPr>
        <p:spPr/>
        <p:txBody>
          <a:bodyPr/>
          <a:lstStyle/>
          <a:p>
            <a:fld id="{30F54AED-C47A-4E4B-91E2-AEC3D202C3F6}" type="slidenum">
              <a:rPr lang="en-US" smtClean="0"/>
              <a:t>6</a:t>
            </a:fld>
            <a:endParaRPr lang="en-US"/>
          </a:p>
        </p:txBody>
      </p:sp>
    </p:spTree>
    <p:extLst>
      <p:ext uri="{BB962C8B-B14F-4D97-AF65-F5344CB8AC3E}">
        <p14:creationId xmlns:p14="http://schemas.microsoft.com/office/powerpoint/2010/main" val="199226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9809" y="649379"/>
            <a:ext cx="5217695" cy="1508105"/>
          </a:xfrm>
          <a:prstGeom prst="rect">
            <a:avLst/>
          </a:prstGeom>
        </p:spPr>
        <p:txBody>
          <a:bodyPr wrap="square">
            <a:spAutoFit/>
          </a:bodyPr>
          <a:lstStyle/>
          <a:p>
            <a:pPr>
              <a:lnSpc>
                <a:spcPct val="115000"/>
              </a:lnSpc>
              <a:spcAft>
                <a:spcPts val="1000"/>
              </a:spcAft>
            </a:pPr>
            <a:r>
              <a:rPr lang="en-MY" sz="160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Do you desire more efficiency and transparency of your credit limit? Our online dashboard is a revolutionary system that provides you with just that. Our state-of-the-art </a:t>
            </a:r>
            <a:r>
              <a:rPr lang="en-MY" sz="1600" b="1"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Complete Limit Management tool</a:t>
            </a:r>
            <a:r>
              <a:rPr lang="en-MY" sz="160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 allows you to obtain information on the following:</a:t>
            </a:r>
            <a:endParaRPr lang="en-US" sz="160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4" name="Rectangle 3"/>
          <p:cNvSpPr/>
          <p:nvPr/>
        </p:nvSpPr>
        <p:spPr>
          <a:xfrm>
            <a:off x="689809" y="2795462"/>
            <a:ext cx="4580021" cy="2914644"/>
          </a:xfrm>
          <a:prstGeom prst="rect">
            <a:avLst/>
          </a:prstGeom>
        </p:spPr>
        <p:txBody>
          <a:bodyPr wrap="square">
            <a:spAutoFit/>
          </a:bodyPr>
          <a:lstStyle/>
          <a:p>
            <a:pPr marL="285750" indent="-285750">
              <a:lnSpc>
                <a:spcPct val="115000"/>
              </a:lnSpc>
              <a:spcAft>
                <a:spcPts val="1000"/>
              </a:spcAft>
              <a:buFont typeface="Roboto" pitchFamily="2" charset="0"/>
              <a:buChar char="›"/>
            </a:pPr>
            <a:r>
              <a:rPr lang="en-MY" sz="16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rPr>
              <a:t>Loan Application Procedure </a:t>
            </a:r>
            <a:endParaRPr lang="en-US" sz="16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endParaRPr>
          </a:p>
          <a:p>
            <a:pPr marL="285750" indent="-285750">
              <a:lnSpc>
                <a:spcPct val="115000"/>
              </a:lnSpc>
              <a:spcAft>
                <a:spcPts val="1000"/>
              </a:spcAft>
              <a:buFont typeface="Roboto" pitchFamily="2" charset="0"/>
              <a:buChar char="›"/>
            </a:pPr>
            <a:r>
              <a:rPr lang="en-MY" sz="16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rPr>
              <a:t>Monitoring Limit Utilization </a:t>
            </a:r>
            <a:endParaRPr lang="en-US" sz="16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endParaRPr>
          </a:p>
          <a:p>
            <a:pPr marL="285750" indent="-285750">
              <a:lnSpc>
                <a:spcPct val="115000"/>
              </a:lnSpc>
              <a:spcAft>
                <a:spcPts val="1000"/>
              </a:spcAft>
              <a:buFont typeface="Roboto" pitchFamily="2" charset="0"/>
              <a:buChar char="›"/>
            </a:pPr>
            <a:r>
              <a:rPr lang="en-MY" sz="16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rPr>
              <a:t>Customer Service Requests </a:t>
            </a:r>
            <a:endParaRPr lang="en-US" sz="16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endParaRPr>
          </a:p>
          <a:p>
            <a:pPr marL="285750" indent="-285750">
              <a:lnSpc>
                <a:spcPct val="115000"/>
              </a:lnSpc>
              <a:spcAft>
                <a:spcPts val="1000"/>
              </a:spcAft>
              <a:buFont typeface="Roboto" pitchFamily="2" charset="0"/>
              <a:buChar char="›"/>
            </a:pPr>
            <a:r>
              <a:rPr lang="en-MY" sz="16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rPr>
              <a:t>Payment details</a:t>
            </a:r>
            <a:endParaRPr lang="en-US" sz="16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endParaRPr>
          </a:p>
          <a:p>
            <a:pPr marL="285750" indent="-285750">
              <a:lnSpc>
                <a:spcPct val="115000"/>
              </a:lnSpc>
              <a:spcAft>
                <a:spcPts val="1000"/>
              </a:spcAft>
              <a:buFont typeface="Roboto" pitchFamily="2" charset="0"/>
              <a:buChar char="›"/>
            </a:pPr>
            <a:r>
              <a:rPr lang="en-MY" sz="16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rPr>
              <a:t>Disbursement by uploading invoices </a:t>
            </a:r>
            <a:endParaRPr lang="en-US" sz="16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endParaRPr>
          </a:p>
          <a:p>
            <a:pPr marL="285750" indent="-285750">
              <a:lnSpc>
                <a:spcPct val="115000"/>
              </a:lnSpc>
              <a:spcAft>
                <a:spcPts val="1000"/>
              </a:spcAft>
              <a:buFont typeface="Roboto" pitchFamily="2" charset="0"/>
              <a:buChar char="›"/>
            </a:pPr>
            <a:r>
              <a:rPr lang="en-MY" sz="16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rPr>
              <a:t>Limit Enhancement </a:t>
            </a:r>
            <a:endParaRPr lang="en-US" sz="16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endParaRPr>
          </a:p>
          <a:p>
            <a:pPr marL="285750" indent="-285750">
              <a:lnSpc>
                <a:spcPct val="115000"/>
              </a:lnSpc>
              <a:spcAft>
                <a:spcPts val="1000"/>
              </a:spcAft>
              <a:buFont typeface="Roboto" pitchFamily="2" charset="0"/>
              <a:buChar char="›"/>
            </a:pPr>
            <a:r>
              <a:rPr lang="en-MY" sz="16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rPr>
              <a:t>Replenishment Analysis</a:t>
            </a:r>
            <a:endParaRPr lang="en-US" sz="16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endParaRPr>
          </a:p>
        </p:txBody>
      </p:sp>
      <p:cxnSp>
        <p:nvCxnSpPr>
          <p:cNvPr id="6" name="Straight Connector 5"/>
          <p:cNvCxnSpPr/>
          <p:nvPr/>
        </p:nvCxnSpPr>
        <p:spPr>
          <a:xfrm>
            <a:off x="818147" y="2434514"/>
            <a:ext cx="372979" cy="0"/>
          </a:xfrm>
          <a:prstGeom prst="line">
            <a:avLst/>
          </a:prstGeom>
          <a:ln w="60325">
            <a:solidFill>
              <a:srgbClr val="24318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96000" y="0"/>
            <a:ext cx="4912895" cy="6063916"/>
          </a:xfrm>
          <a:prstGeom prst="rect">
            <a:avLst/>
          </a:prstGeom>
          <a:solidFill>
            <a:srgbClr val="1B2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724031" y="3179413"/>
            <a:ext cx="3656830" cy="2146742"/>
          </a:xfrm>
          <a:prstGeom prst="rect">
            <a:avLst/>
          </a:prstGeom>
        </p:spPr>
        <p:txBody>
          <a:bodyPr wrap="square">
            <a:spAutoFit/>
          </a:bodyPr>
          <a:lstStyle/>
          <a:p>
            <a:pPr marR="0" lvl="0" algn="ctr">
              <a:lnSpc>
                <a:spcPct val="115000"/>
              </a:lnSpc>
              <a:spcBef>
                <a:spcPts val="1200"/>
              </a:spcBef>
              <a:spcAft>
                <a:spcPts val="0"/>
              </a:spcAft>
            </a:pPr>
            <a:r>
              <a:rPr lang="en-MY"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Available limits of your partners</a:t>
            </a:r>
            <a:endParaRPr lang="en-US"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p>
            <a:pPr marR="0" lvl="0" algn="ctr">
              <a:lnSpc>
                <a:spcPct val="115000"/>
              </a:lnSpc>
              <a:spcBef>
                <a:spcPts val="1200"/>
              </a:spcBef>
              <a:spcAft>
                <a:spcPts val="0"/>
              </a:spcAft>
            </a:pPr>
            <a:r>
              <a:rPr lang="en-MY"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Unpaid invoices</a:t>
            </a:r>
            <a:endParaRPr lang="en-US"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p>
            <a:pPr marR="0" lvl="0" algn="ctr">
              <a:lnSpc>
                <a:spcPct val="115000"/>
              </a:lnSpc>
              <a:spcBef>
                <a:spcPts val="1200"/>
              </a:spcBef>
              <a:spcAft>
                <a:spcPts val="0"/>
              </a:spcAft>
            </a:pPr>
            <a:r>
              <a:rPr lang="en-MY"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Forecasting for generating new invoices</a:t>
            </a:r>
            <a:endParaRPr lang="en-US"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a:p>
            <a:pPr marR="0" lvl="0" algn="ctr">
              <a:lnSpc>
                <a:spcPct val="115000"/>
              </a:lnSpc>
              <a:spcBef>
                <a:spcPts val="1200"/>
              </a:spcBef>
              <a:spcAft>
                <a:spcPts val="1000"/>
              </a:spcAft>
            </a:pPr>
            <a:r>
              <a:rPr lang="en-MY"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Cash Flow Management</a:t>
            </a:r>
            <a:endParaRPr lang="en-US" dirty="0">
              <a:solidFill>
                <a:schemeClr val="bg1"/>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8" name="Rectangle 7"/>
          <p:cNvSpPr/>
          <p:nvPr/>
        </p:nvSpPr>
        <p:spPr>
          <a:xfrm>
            <a:off x="6420852" y="1788844"/>
            <a:ext cx="4263189" cy="1062086"/>
          </a:xfrm>
          <a:prstGeom prst="rect">
            <a:avLst/>
          </a:prstGeom>
        </p:spPr>
        <p:txBody>
          <a:bodyPr wrap="square">
            <a:spAutoFit/>
          </a:bodyPr>
          <a:lstStyle/>
          <a:p>
            <a:pPr algn="ctr">
              <a:lnSpc>
                <a:spcPct val="115000"/>
              </a:lnSpc>
              <a:spcAft>
                <a:spcPts val="1000"/>
              </a:spcAft>
            </a:pPr>
            <a:r>
              <a:rPr lang="en-MY" sz="1400" dirty="0">
                <a:solidFill>
                  <a:schemeClr val="bg1"/>
                </a:solidFill>
                <a:latin typeface="Segoe UI" panose="020B0502040204020203" pitchFamily="34" charset="0"/>
                <a:ea typeface="Calibri" panose="020F0502020204030204" pitchFamily="34" charset="0"/>
                <a:cs typeface="Segoe UI" panose="020B0502040204020203" pitchFamily="34" charset="0"/>
              </a:rPr>
              <a:t>Our limit tracking tool will enable you to not only forecast the business and fresh orders, but also develop an informed billing mechanism. We do this through providing the following features:</a:t>
            </a:r>
            <a:endParaRPr lang="en-US" sz="1400" dirty="0">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cxnSp>
        <p:nvCxnSpPr>
          <p:cNvPr id="10" name="Straight Connector 9"/>
          <p:cNvCxnSpPr/>
          <p:nvPr/>
        </p:nvCxnSpPr>
        <p:spPr>
          <a:xfrm>
            <a:off x="6724031" y="3080085"/>
            <a:ext cx="3656830" cy="0"/>
          </a:xfrm>
          <a:prstGeom prst="line">
            <a:avLst/>
          </a:prstGeom>
          <a:ln w="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24031" y="5337252"/>
            <a:ext cx="3656830" cy="0"/>
          </a:xfrm>
          <a:prstGeom prst="line">
            <a:avLst/>
          </a:prstGeom>
          <a:ln w="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24031" y="4856923"/>
            <a:ext cx="3656830" cy="0"/>
          </a:xfrm>
          <a:prstGeom prst="line">
            <a:avLst/>
          </a:prstGeom>
          <a:ln w="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24031" y="4118052"/>
            <a:ext cx="3656830" cy="0"/>
          </a:xfrm>
          <a:prstGeom prst="line">
            <a:avLst/>
          </a:prstGeom>
          <a:ln w="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24031" y="3637723"/>
            <a:ext cx="3656830" cy="0"/>
          </a:xfrm>
          <a:prstGeom prst="line">
            <a:avLst/>
          </a:prstGeom>
          <a:ln w="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sp>
        <p:nvSpPr>
          <p:cNvPr id="15" name="Freeform 4345"/>
          <p:cNvSpPr>
            <a:spLocks noEditPoints="1"/>
          </p:cNvSpPr>
          <p:nvPr/>
        </p:nvSpPr>
        <p:spPr bwMode="auto">
          <a:xfrm>
            <a:off x="8143456" y="649379"/>
            <a:ext cx="794661" cy="799099"/>
          </a:xfrm>
          <a:custGeom>
            <a:avLst/>
            <a:gdLst>
              <a:gd name="T0" fmla="*/ 390 w 898"/>
              <a:gd name="T1" fmla="*/ 587 h 898"/>
              <a:gd name="T2" fmla="*/ 334 w 898"/>
              <a:gd name="T3" fmla="*/ 545 h 898"/>
              <a:gd name="T4" fmla="*/ 303 w 898"/>
              <a:gd name="T5" fmla="*/ 480 h 898"/>
              <a:gd name="T6" fmla="*/ 306 w 898"/>
              <a:gd name="T7" fmla="*/ 405 h 898"/>
              <a:gd name="T8" fmla="*/ 343 w 898"/>
              <a:gd name="T9" fmla="*/ 344 h 898"/>
              <a:gd name="T10" fmla="*/ 404 w 898"/>
              <a:gd name="T11" fmla="*/ 306 h 898"/>
              <a:gd name="T12" fmla="*/ 479 w 898"/>
              <a:gd name="T13" fmla="*/ 302 h 898"/>
              <a:gd name="T14" fmla="*/ 543 w 898"/>
              <a:gd name="T15" fmla="*/ 333 h 898"/>
              <a:gd name="T16" fmla="*/ 586 w 898"/>
              <a:gd name="T17" fmla="*/ 391 h 898"/>
              <a:gd name="T18" fmla="*/ 598 w 898"/>
              <a:gd name="T19" fmla="*/ 465 h 898"/>
              <a:gd name="T20" fmla="*/ 572 w 898"/>
              <a:gd name="T21" fmla="*/ 533 h 898"/>
              <a:gd name="T22" fmla="*/ 520 w 898"/>
              <a:gd name="T23" fmla="*/ 580 h 898"/>
              <a:gd name="T24" fmla="*/ 449 w 898"/>
              <a:gd name="T25" fmla="*/ 599 h 898"/>
              <a:gd name="T26" fmla="*/ 750 w 898"/>
              <a:gd name="T27" fmla="*/ 302 h 898"/>
              <a:gd name="T28" fmla="*/ 824 w 898"/>
              <a:gd name="T29" fmla="*/ 199 h 898"/>
              <a:gd name="T30" fmla="*/ 820 w 898"/>
              <a:gd name="T31" fmla="*/ 186 h 898"/>
              <a:gd name="T32" fmla="*/ 702 w 898"/>
              <a:gd name="T33" fmla="*/ 75 h 898"/>
              <a:gd name="T34" fmla="*/ 613 w 898"/>
              <a:gd name="T35" fmla="*/ 158 h 898"/>
              <a:gd name="T36" fmla="*/ 538 w 898"/>
              <a:gd name="T37" fmla="*/ 15 h 898"/>
              <a:gd name="T38" fmla="*/ 532 w 898"/>
              <a:gd name="T39" fmla="*/ 3 h 898"/>
              <a:gd name="T40" fmla="*/ 371 w 898"/>
              <a:gd name="T41" fmla="*/ 0 h 898"/>
              <a:gd name="T42" fmla="*/ 360 w 898"/>
              <a:gd name="T43" fmla="*/ 10 h 898"/>
              <a:gd name="T44" fmla="*/ 323 w 898"/>
              <a:gd name="T45" fmla="*/ 140 h 898"/>
              <a:gd name="T46" fmla="*/ 201 w 898"/>
              <a:gd name="T47" fmla="*/ 76 h 898"/>
              <a:gd name="T48" fmla="*/ 187 w 898"/>
              <a:gd name="T49" fmla="*/ 77 h 898"/>
              <a:gd name="T50" fmla="*/ 74 w 898"/>
              <a:gd name="T51" fmla="*/ 193 h 898"/>
              <a:gd name="T52" fmla="*/ 78 w 898"/>
              <a:gd name="T53" fmla="*/ 207 h 898"/>
              <a:gd name="T54" fmla="*/ 126 w 898"/>
              <a:gd name="T55" fmla="*/ 359 h 898"/>
              <a:gd name="T56" fmla="*/ 4 w 898"/>
              <a:gd name="T57" fmla="*/ 364 h 898"/>
              <a:gd name="T58" fmla="*/ 0 w 898"/>
              <a:gd name="T59" fmla="*/ 494 h 898"/>
              <a:gd name="T60" fmla="*/ 6 w 898"/>
              <a:gd name="T61" fmla="*/ 506 h 898"/>
              <a:gd name="T62" fmla="*/ 130 w 898"/>
              <a:gd name="T63" fmla="*/ 538 h 898"/>
              <a:gd name="T64" fmla="*/ 157 w 898"/>
              <a:gd name="T65" fmla="*/ 613 h 898"/>
              <a:gd name="T66" fmla="*/ 74 w 898"/>
              <a:gd name="T67" fmla="*/ 703 h 898"/>
              <a:gd name="T68" fmla="*/ 189 w 898"/>
              <a:gd name="T69" fmla="*/ 823 h 898"/>
              <a:gd name="T70" fmla="*/ 204 w 898"/>
              <a:gd name="T71" fmla="*/ 822 h 898"/>
              <a:gd name="T72" fmla="*/ 326 w 898"/>
              <a:gd name="T73" fmla="*/ 758 h 898"/>
              <a:gd name="T74" fmla="*/ 359 w 898"/>
              <a:gd name="T75" fmla="*/ 886 h 898"/>
              <a:gd name="T76" fmla="*/ 368 w 898"/>
              <a:gd name="T77" fmla="*/ 897 h 898"/>
              <a:gd name="T78" fmla="*/ 530 w 898"/>
              <a:gd name="T79" fmla="*/ 897 h 898"/>
              <a:gd name="T80" fmla="*/ 538 w 898"/>
              <a:gd name="T81" fmla="*/ 886 h 898"/>
              <a:gd name="T82" fmla="*/ 571 w 898"/>
              <a:gd name="T83" fmla="*/ 758 h 898"/>
              <a:gd name="T84" fmla="*/ 694 w 898"/>
              <a:gd name="T85" fmla="*/ 822 h 898"/>
              <a:gd name="T86" fmla="*/ 708 w 898"/>
              <a:gd name="T87" fmla="*/ 823 h 898"/>
              <a:gd name="T88" fmla="*/ 823 w 898"/>
              <a:gd name="T89" fmla="*/ 709 h 898"/>
              <a:gd name="T90" fmla="*/ 822 w 898"/>
              <a:gd name="T91" fmla="*/ 695 h 898"/>
              <a:gd name="T92" fmla="*/ 755 w 898"/>
              <a:gd name="T93" fmla="*/ 586 h 898"/>
              <a:gd name="T94" fmla="*/ 773 w 898"/>
              <a:gd name="T95" fmla="*/ 509 h 898"/>
              <a:gd name="T96" fmla="*/ 893 w 898"/>
              <a:gd name="T97" fmla="*/ 504 h 898"/>
              <a:gd name="T98" fmla="*/ 898 w 898"/>
              <a:gd name="T99" fmla="*/ 374 h 898"/>
              <a:gd name="T100" fmla="*/ 891 w 898"/>
              <a:gd name="T101" fmla="*/ 362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898">
                <a:moveTo>
                  <a:pt x="449" y="599"/>
                </a:moveTo>
                <a:lnTo>
                  <a:pt x="433" y="597"/>
                </a:lnTo>
                <a:lnTo>
                  <a:pt x="418" y="595"/>
                </a:lnTo>
                <a:lnTo>
                  <a:pt x="404" y="592"/>
                </a:lnTo>
                <a:lnTo>
                  <a:pt x="390" y="587"/>
                </a:lnTo>
                <a:lnTo>
                  <a:pt x="378" y="580"/>
                </a:lnTo>
                <a:lnTo>
                  <a:pt x="365" y="573"/>
                </a:lnTo>
                <a:lnTo>
                  <a:pt x="354" y="564"/>
                </a:lnTo>
                <a:lnTo>
                  <a:pt x="343" y="555"/>
                </a:lnTo>
                <a:lnTo>
                  <a:pt x="334" y="545"/>
                </a:lnTo>
                <a:lnTo>
                  <a:pt x="325" y="533"/>
                </a:lnTo>
                <a:lnTo>
                  <a:pt x="318" y="520"/>
                </a:lnTo>
                <a:lnTo>
                  <a:pt x="311" y="508"/>
                </a:lnTo>
                <a:lnTo>
                  <a:pt x="306" y="494"/>
                </a:lnTo>
                <a:lnTo>
                  <a:pt x="303" y="480"/>
                </a:lnTo>
                <a:lnTo>
                  <a:pt x="299" y="465"/>
                </a:lnTo>
                <a:lnTo>
                  <a:pt x="299" y="449"/>
                </a:lnTo>
                <a:lnTo>
                  <a:pt x="299" y="434"/>
                </a:lnTo>
                <a:lnTo>
                  <a:pt x="303" y="419"/>
                </a:lnTo>
                <a:lnTo>
                  <a:pt x="306" y="405"/>
                </a:lnTo>
                <a:lnTo>
                  <a:pt x="311" y="391"/>
                </a:lnTo>
                <a:lnTo>
                  <a:pt x="318" y="378"/>
                </a:lnTo>
                <a:lnTo>
                  <a:pt x="325" y="365"/>
                </a:lnTo>
                <a:lnTo>
                  <a:pt x="334" y="354"/>
                </a:lnTo>
                <a:lnTo>
                  <a:pt x="343" y="344"/>
                </a:lnTo>
                <a:lnTo>
                  <a:pt x="354" y="333"/>
                </a:lnTo>
                <a:lnTo>
                  <a:pt x="365" y="325"/>
                </a:lnTo>
                <a:lnTo>
                  <a:pt x="378" y="317"/>
                </a:lnTo>
                <a:lnTo>
                  <a:pt x="390" y="311"/>
                </a:lnTo>
                <a:lnTo>
                  <a:pt x="404" y="306"/>
                </a:lnTo>
                <a:lnTo>
                  <a:pt x="418" y="302"/>
                </a:lnTo>
                <a:lnTo>
                  <a:pt x="433" y="300"/>
                </a:lnTo>
                <a:lnTo>
                  <a:pt x="449" y="299"/>
                </a:lnTo>
                <a:lnTo>
                  <a:pt x="464" y="300"/>
                </a:lnTo>
                <a:lnTo>
                  <a:pt x="479" y="302"/>
                </a:lnTo>
                <a:lnTo>
                  <a:pt x="493" y="306"/>
                </a:lnTo>
                <a:lnTo>
                  <a:pt x="507" y="311"/>
                </a:lnTo>
                <a:lnTo>
                  <a:pt x="520" y="317"/>
                </a:lnTo>
                <a:lnTo>
                  <a:pt x="533" y="325"/>
                </a:lnTo>
                <a:lnTo>
                  <a:pt x="543" y="333"/>
                </a:lnTo>
                <a:lnTo>
                  <a:pt x="554" y="344"/>
                </a:lnTo>
                <a:lnTo>
                  <a:pt x="564" y="354"/>
                </a:lnTo>
                <a:lnTo>
                  <a:pt x="572" y="365"/>
                </a:lnTo>
                <a:lnTo>
                  <a:pt x="580" y="378"/>
                </a:lnTo>
                <a:lnTo>
                  <a:pt x="586" y="391"/>
                </a:lnTo>
                <a:lnTo>
                  <a:pt x="592" y="405"/>
                </a:lnTo>
                <a:lnTo>
                  <a:pt x="595" y="419"/>
                </a:lnTo>
                <a:lnTo>
                  <a:pt x="598" y="434"/>
                </a:lnTo>
                <a:lnTo>
                  <a:pt x="598" y="449"/>
                </a:lnTo>
                <a:lnTo>
                  <a:pt x="598" y="465"/>
                </a:lnTo>
                <a:lnTo>
                  <a:pt x="595" y="480"/>
                </a:lnTo>
                <a:lnTo>
                  <a:pt x="592" y="494"/>
                </a:lnTo>
                <a:lnTo>
                  <a:pt x="586" y="508"/>
                </a:lnTo>
                <a:lnTo>
                  <a:pt x="580" y="520"/>
                </a:lnTo>
                <a:lnTo>
                  <a:pt x="572" y="533"/>
                </a:lnTo>
                <a:lnTo>
                  <a:pt x="564" y="545"/>
                </a:lnTo>
                <a:lnTo>
                  <a:pt x="554" y="555"/>
                </a:lnTo>
                <a:lnTo>
                  <a:pt x="543" y="564"/>
                </a:lnTo>
                <a:lnTo>
                  <a:pt x="533" y="573"/>
                </a:lnTo>
                <a:lnTo>
                  <a:pt x="520" y="580"/>
                </a:lnTo>
                <a:lnTo>
                  <a:pt x="507" y="587"/>
                </a:lnTo>
                <a:lnTo>
                  <a:pt x="493" y="592"/>
                </a:lnTo>
                <a:lnTo>
                  <a:pt x="479" y="595"/>
                </a:lnTo>
                <a:lnTo>
                  <a:pt x="464" y="597"/>
                </a:lnTo>
                <a:lnTo>
                  <a:pt x="449" y="599"/>
                </a:lnTo>
                <a:close/>
                <a:moveTo>
                  <a:pt x="883" y="359"/>
                </a:moveTo>
                <a:lnTo>
                  <a:pt x="771" y="359"/>
                </a:lnTo>
                <a:lnTo>
                  <a:pt x="765" y="341"/>
                </a:lnTo>
                <a:lnTo>
                  <a:pt x="759" y="321"/>
                </a:lnTo>
                <a:lnTo>
                  <a:pt x="750" y="302"/>
                </a:lnTo>
                <a:lnTo>
                  <a:pt x="740" y="284"/>
                </a:lnTo>
                <a:lnTo>
                  <a:pt x="820" y="207"/>
                </a:lnTo>
                <a:lnTo>
                  <a:pt x="822" y="205"/>
                </a:lnTo>
                <a:lnTo>
                  <a:pt x="823" y="202"/>
                </a:lnTo>
                <a:lnTo>
                  <a:pt x="824" y="199"/>
                </a:lnTo>
                <a:lnTo>
                  <a:pt x="824" y="196"/>
                </a:lnTo>
                <a:lnTo>
                  <a:pt x="824" y="193"/>
                </a:lnTo>
                <a:lnTo>
                  <a:pt x="823" y="191"/>
                </a:lnTo>
                <a:lnTo>
                  <a:pt x="822" y="188"/>
                </a:lnTo>
                <a:lnTo>
                  <a:pt x="820" y="186"/>
                </a:lnTo>
                <a:lnTo>
                  <a:pt x="713" y="80"/>
                </a:lnTo>
                <a:lnTo>
                  <a:pt x="710" y="77"/>
                </a:lnTo>
                <a:lnTo>
                  <a:pt x="707" y="76"/>
                </a:lnTo>
                <a:lnTo>
                  <a:pt x="705" y="75"/>
                </a:lnTo>
                <a:lnTo>
                  <a:pt x="702" y="75"/>
                </a:lnTo>
                <a:lnTo>
                  <a:pt x="700" y="75"/>
                </a:lnTo>
                <a:lnTo>
                  <a:pt x="696" y="76"/>
                </a:lnTo>
                <a:lnTo>
                  <a:pt x="694" y="77"/>
                </a:lnTo>
                <a:lnTo>
                  <a:pt x="691" y="80"/>
                </a:lnTo>
                <a:lnTo>
                  <a:pt x="613" y="158"/>
                </a:lnTo>
                <a:lnTo>
                  <a:pt x="594" y="148"/>
                </a:lnTo>
                <a:lnTo>
                  <a:pt x="574" y="140"/>
                </a:lnTo>
                <a:lnTo>
                  <a:pt x="555" y="132"/>
                </a:lnTo>
                <a:lnTo>
                  <a:pt x="538" y="128"/>
                </a:lnTo>
                <a:lnTo>
                  <a:pt x="538" y="15"/>
                </a:lnTo>
                <a:lnTo>
                  <a:pt x="538" y="12"/>
                </a:lnTo>
                <a:lnTo>
                  <a:pt x="537" y="10"/>
                </a:lnTo>
                <a:lnTo>
                  <a:pt x="536" y="7"/>
                </a:lnTo>
                <a:lnTo>
                  <a:pt x="534" y="5"/>
                </a:lnTo>
                <a:lnTo>
                  <a:pt x="532" y="3"/>
                </a:lnTo>
                <a:lnTo>
                  <a:pt x="530" y="2"/>
                </a:lnTo>
                <a:lnTo>
                  <a:pt x="526" y="0"/>
                </a:lnTo>
                <a:lnTo>
                  <a:pt x="523" y="0"/>
                </a:lnTo>
                <a:lnTo>
                  <a:pt x="374" y="0"/>
                </a:lnTo>
                <a:lnTo>
                  <a:pt x="371" y="0"/>
                </a:lnTo>
                <a:lnTo>
                  <a:pt x="368" y="2"/>
                </a:lnTo>
                <a:lnTo>
                  <a:pt x="366" y="3"/>
                </a:lnTo>
                <a:lnTo>
                  <a:pt x="364" y="5"/>
                </a:lnTo>
                <a:lnTo>
                  <a:pt x="362" y="7"/>
                </a:lnTo>
                <a:lnTo>
                  <a:pt x="360" y="10"/>
                </a:lnTo>
                <a:lnTo>
                  <a:pt x="359" y="12"/>
                </a:lnTo>
                <a:lnTo>
                  <a:pt x="359" y="15"/>
                </a:lnTo>
                <a:lnTo>
                  <a:pt x="359" y="128"/>
                </a:lnTo>
                <a:lnTo>
                  <a:pt x="342" y="133"/>
                </a:lnTo>
                <a:lnTo>
                  <a:pt x="323" y="140"/>
                </a:lnTo>
                <a:lnTo>
                  <a:pt x="304" y="148"/>
                </a:lnTo>
                <a:lnTo>
                  <a:pt x="285" y="158"/>
                </a:lnTo>
                <a:lnTo>
                  <a:pt x="206" y="80"/>
                </a:lnTo>
                <a:lnTo>
                  <a:pt x="203" y="77"/>
                </a:lnTo>
                <a:lnTo>
                  <a:pt x="201" y="76"/>
                </a:lnTo>
                <a:lnTo>
                  <a:pt x="198" y="75"/>
                </a:lnTo>
                <a:lnTo>
                  <a:pt x="196" y="75"/>
                </a:lnTo>
                <a:lnTo>
                  <a:pt x="192" y="75"/>
                </a:lnTo>
                <a:lnTo>
                  <a:pt x="190" y="76"/>
                </a:lnTo>
                <a:lnTo>
                  <a:pt x="187" y="77"/>
                </a:lnTo>
                <a:lnTo>
                  <a:pt x="185" y="80"/>
                </a:lnTo>
                <a:lnTo>
                  <a:pt x="78" y="186"/>
                </a:lnTo>
                <a:lnTo>
                  <a:pt x="76" y="188"/>
                </a:lnTo>
                <a:lnTo>
                  <a:pt x="75" y="191"/>
                </a:lnTo>
                <a:lnTo>
                  <a:pt x="74" y="193"/>
                </a:lnTo>
                <a:lnTo>
                  <a:pt x="74" y="196"/>
                </a:lnTo>
                <a:lnTo>
                  <a:pt x="74" y="199"/>
                </a:lnTo>
                <a:lnTo>
                  <a:pt x="75" y="202"/>
                </a:lnTo>
                <a:lnTo>
                  <a:pt x="76" y="205"/>
                </a:lnTo>
                <a:lnTo>
                  <a:pt x="78" y="207"/>
                </a:lnTo>
                <a:lnTo>
                  <a:pt x="157" y="286"/>
                </a:lnTo>
                <a:lnTo>
                  <a:pt x="148" y="304"/>
                </a:lnTo>
                <a:lnTo>
                  <a:pt x="139" y="324"/>
                </a:lnTo>
                <a:lnTo>
                  <a:pt x="131" y="343"/>
                </a:lnTo>
                <a:lnTo>
                  <a:pt x="126" y="359"/>
                </a:lnTo>
                <a:lnTo>
                  <a:pt x="15" y="359"/>
                </a:lnTo>
                <a:lnTo>
                  <a:pt x="12" y="360"/>
                </a:lnTo>
                <a:lnTo>
                  <a:pt x="10" y="361"/>
                </a:lnTo>
                <a:lnTo>
                  <a:pt x="6" y="362"/>
                </a:lnTo>
                <a:lnTo>
                  <a:pt x="4" y="364"/>
                </a:lnTo>
                <a:lnTo>
                  <a:pt x="3" y="366"/>
                </a:lnTo>
                <a:lnTo>
                  <a:pt x="1" y="368"/>
                </a:lnTo>
                <a:lnTo>
                  <a:pt x="1" y="372"/>
                </a:lnTo>
                <a:lnTo>
                  <a:pt x="0" y="374"/>
                </a:lnTo>
                <a:lnTo>
                  <a:pt x="0" y="494"/>
                </a:lnTo>
                <a:lnTo>
                  <a:pt x="1" y="497"/>
                </a:lnTo>
                <a:lnTo>
                  <a:pt x="1" y="500"/>
                </a:lnTo>
                <a:lnTo>
                  <a:pt x="3" y="502"/>
                </a:lnTo>
                <a:lnTo>
                  <a:pt x="4" y="504"/>
                </a:lnTo>
                <a:lnTo>
                  <a:pt x="6" y="506"/>
                </a:lnTo>
                <a:lnTo>
                  <a:pt x="10" y="508"/>
                </a:lnTo>
                <a:lnTo>
                  <a:pt x="12" y="509"/>
                </a:lnTo>
                <a:lnTo>
                  <a:pt x="15" y="509"/>
                </a:lnTo>
                <a:lnTo>
                  <a:pt x="125" y="509"/>
                </a:lnTo>
                <a:lnTo>
                  <a:pt x="130" y="538"/>
                </a:lnTo>
                <a:lnTo>
                  <a:pt x="138" y="565"/>
                </a:lnTo>
                <a:lnTo>
                  <a:pt x="142" y="579"/>
                </a:lnTo>
                <a:lnTo>
                  <a:pt x="146" y="591"/>
                </a:lnTo>
                <a:lnTo>
                  <a:pt x="152" y="603"/>
                </a:lnTo>
                <a:lnTo>
                  <a:pt x="157" y="613"/>
                </a:lnTo>
                <a:lnTo>
                  <a:pt x="78" y="693"/>
                </a:lnTo>
                <a:lnTo>
                  <a:pt x="76" y="695"/>
                </a:lnTo>
                <a:lnTo>
                  <a:pt x="75" y="697"/>
                </a:lnTo>
                <a:lnTo>
                  <a:pt x="74" y="700"/>
                </a:lnTo>
                <a:lnTo>
                  <a:pt x="74" y="703"/>
                </a:lnTo>
                <a:lnTo>
                  <a:pt x="75" y="709"/>
                </a:lnTo>
                <a:lnTo>
                  <a:pt x="78" y="714"/>
                </a:lnTo>
                <a:lnTo>
                  <a:pt x="185" y="820"/>
                </a:lnTo>
                <a:lnTo>
                  <a:pt x="187" y="822"/>
                </a:lnTo>
                <a:lnTo>
                  <a:pt x="189" y="823"/>
                </a:lnTo>
                <a:lnTo>
                  <a:pt x="192" y="824"/>
                </a:lnTo>
                <a:lnTo>
                  <a:pt x="196" y="824"/>
                </a:lnTo>
                <a:lnTo>
                  <a:pt x="198" y="824"/>
                </a:lnTo>
                <a:lnTo>
                  <a:pt x="201" y="823"/>
                </a:lnTo>
                <a:lnTo>
                  <a:pt x="204" y="822"/>
                </a:lnTo>
                <a:lnTo>
                  <a:pt x="206" y="820"/>
                </a:lnTo>
                <a:lnTo>
                  <a:pt x="285" y="742"/>
                </a:lnTo>
                <a:lnTo>
                  <a:pt x="298" y="747"/>
                </a:lnTo>
                <a:lnTo>
                  <a:pt x="312" y="753"/>
                </a:lnTo>
                <a:lnTo>
                  <a:pt x="326" y="758"/>
                </a:lnTo>
                <a:lnTo>
                  <a:pt x="340" y="763"/>
                </a:lnTo>
                <a:lnTo>
                  <a:pt x="350" y="768"/>
                </a:lnTo>
                <a:lnTo>
                  <a:pt x="359" y="771"/>
                </a:lnTo>
                <a:lnTo>
                  <a:pt x="359" y="883"/>
                </a:lnTo>
                <a:lnTo>
                  <a:pt x="359" y="886"/>
                </a:lnTo>
                <a:lnTo>
                  <a:pt x="360" y="888"/>
                </a:lnTo>
                <a:lnTo>
                  <a:pt x="362" y="892"/>
                </a:lnTo>
                <a:lnTo>
                  <a:pt x="364" y="894"/>
                </a:lnTo>
                <a:lnTo>
                  <a:pt x="366" y="895"/>
                </a:lnTo>
                <a:lnTo>
                  <a:pt x="368" y="897"/>
                </a:lnTo>
                <a:lnTo>
                  <a:pt x="371" y="897"/>
                </a:lnTo>
                <a:lnTo>
                  <a:pt x="374" y="898"/>
                </a:lnTo>
                <a:lnTo>
                  <a:pt x="523" y="898"/>
                </a:lnTo>
                <a:lnTo>
                  <a:pt x="526" y="897"/>
                </a:lnTo>
                <a:lnTo>
                  <a:pt x="530" y="897"/>
                </a:lnTo>
                <a:lnTo>
                  <a:pt x="532" y="895"/>
                </a:lnTo>
                <a:lnTo>
                  <a:pt x="534" y="894"/>
                </a:lnTo>
                <a:lnTo>
                  <a:pt x="536" y="892"/>
                </a:lnTo>
                <a:lnTo>
                  <a:pt x="537" y="888"/>
                </a:lnTo>
                <a:lnTo>
                  <a:pt x="538" y="886"/>
                </a:lnTo>
                <a:lnTo>
                  <a:pt x="538" y="883"/>
                </a:lnTo>
                <a:lnTo>
                  <a:pt x="538" y="771"/>
                </a:lnTo>
                <a:lnTo>
                  <a:pt x="548" y="768"/>
                </a:lnTo>
                <a:lnTo>
                  <a:pt x="557" y="763"/>
                </a:lnTo>
                <a:lnTo>
                  <a:pt x="571" y="758"/>
                </a:lnTo>
                <a:lnTo>
                  <a:pt x="585" y="753"/>
                </a:lnTo>
                <a:lnTo>
                  <a:pt x="599" y="747"/>
                </a:lnTo>
                <a:lnTo>
                  <a:pt x="613" y="742"/>
                </a:lnTo>
                <a:lnTo>
                  <a:pt x="691" y="820"/>
                </a:lnTo>
                <a:lnTo>
                  <a:pt x="694" y="822"/>
                </a:lnTo>
                <a:lnTo>
                  <a:pt x="696" y="823"/>
                </a:lnTo>
                <a:lnTo>
                  <a:pt x="700" y="824"/>
                </a:lnTo>
                <a:lnTo>
                  <a:pt x="702" y="824"/>
                </a:lnTo>
                <a:lnTo>
                  <a:pt x="705" y="824"/>
                </a:lnTo>
                <a:lnTo>
                  <a:pt x="708" y="823"/>
                </a:lnTo>
                <a:lnTo>
                  <a:pt x="710" y="822"/>
                </a:lnTo>
                <a:lnTo>
                  <a:pt x="713" y="820"/>
                </a:lnTo>
                <a:lnTo>
                  <a:pt x="820" y="714"/>
                </a:lnTo>
                <a:lnTo>
                  <a:pt x="822" y="711"/>
                </a:lnTo>
                <a:lnTo>
                  <a:pt x="823" y="709"/>
                </a:lnTo>
                <a:lnTo>
                  <a:pt x="824" y="705"/>
                </a:lnTo>
                <a:lnTo>
                  <a:pt x="824" y="703"/>
                </a:lnTo>
                <a:lnTo>
                  <a:pt x="824" y="700"/>
                </a:lnTo>
                <a:lnTo>
                  <a:pt x="823" y="698"/>
                </a:lnTo>
                <a:lnTo>
                  <a:pt x="822" y="695"/>
                </a:lnTo>
                <a:lnTo>
                  <a:pt x="820" y="693"/>
                </a:lnTo>
                <a:lnTo>
                  <a:pt x="741" y="613"/>
                </a:lnTo>
                <a:lnTo>
                  <a:pt x="746" y="605"/>
                </a:lnTo>
                <a:lnTo>
                  <a:pt x="751" y="595"/>
                </a:lnTo>
                <a:lnTo>
                  <a:pt x="755" y="586"/>
                </a:lnTo>
                <a:lnTo>
                  <a:pt x="760" y="575"/>
                </a:lnTo>
                <a:lnTo>
                  <a:pt x="764" y="562"/>
                </a:lnTo>
                <a:lnTo>
                  <a:pt x="767" y="546"/>
                </a:lnTo>
                <a:lnTo>
                  <a:pt x="770" y="529"/>
                </a:lnTo>
                <a:lnTo>
                  <a:pt x="773" y="509"/>
                </a:lnTo>
                <a:lnTo>
                  <a:pt x="883" y="509"/>
                </a:lnTo>
                <a:lnTo>
                  <a:pt x="886" y="509"/>
                </a:lnTo>
                <a:lnTo>
                  <a:pt x="888" y="508"/>
                </a:lnTo>
                <a:lnTo>
                  <a:pt x="891" y="506"/>
                </a:lnTo>
                <a:lnTo>
                  <a:pt x="893" y="504"/>
                </a:lnTo>
                <a:lnTo>
                  <a:pt x="894" y="502"/>
                </a:lnTo>
                <a:lnTo>
                  <a:pt x="897" y="500"/>
                </a:lnTo>
                <a:lnTo>
                  <a:pt x="898" y="497"/>
                </a:lnTo>
                <a:lnTo>
                  <a:pt x="898" y="494"/>
                </a:lnTo>
                <a:lnTo>
                  <a:pt x="898" y="374"/>
                </a:lnTo>
                <a:lnTo>
                  <a:pt x="898" y="372"/>
                </a:lnTo>
                <a:lnTo>
                  <a:pt x="897" y="368"/>
                </a:lnTo>
                <a:lnTo>
                  <a:pt x="894" y="366"/>
                </a:lnTo>
                <a:lnTo>
                  <a:pt x="893" y="364"/>
                </a:lnTo>
                <a:lnTo>
                  <a:pt x="891" y="362"/>
                </a:lnTo>
                <a:lnTo>
                  <a:pt x="888" y="361"/>
                </a:lnTo>
                <a:lnTo>
                  <a:pt x="886" y="360"/>
                </a:lnTo>
                <a:lnTo>
                  <a:pt x="883" y="35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 name="Slide Number Placeholder 4"/>
          <p:cNvSpPr>
            <a:spLocks noGrp="1"/>
          </p:cNvSpPr>
          <p:nvPr>
            <p:ph type="sldNum" sz="quarter" idx="12"/>
          </p:nvPr>
        </p:nvSpPr>
        <p:spPr/>
        <p:txBody>
          <a:bodyPr/>
          <a:lstStyle/>
          <a:p>
            <a:pPr algn="ctr"/>
            <a:fld id="{30F54AED-C47A-4E4B-91E2-AEC3D202C3F6}" type="slidenum">
              <a:rPr lang="en-US" smtClean="0"/>
              <a:pPr algn="ctr"/>
              <a:t>7</a:t>
            </a:fld>
            <a:endParaRPr lang="en-US"/>
          </a:p>
        </p:txBody>
      </p:sp>
    </p:spTree>
    <p:extLst>
      <p:ext uri="{BB962C8B-B14F-4D97-AF65-F5344CB8AC3E}">
        <p14:creationId xmlns:p14="http://schemas.microsoft.com/office/powerpoint/2010/main" val="45602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1000"/>
                                        <p:tgtEl>
                                          <p:spTgt spid="7"/>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
                                            <p:txEl>
                                              <p:pRg st="0" end="0"/>
                                            </p:txEl>
                                          </p:spTgt>
                                        </p:tgtEl>
                                        <p:attrNameLst>
                                          <p:attrName>style.visibility</p:attrName>
                                        </p:attrNameLst>
                                      </p:cBhvr>
                                      <p:to>
                                        <p:strVal val="visible"/>
                                      </p:to>
                                    </p:set>
                                    <p:animEffect transition="in" filter="fade">
                                      <p:cBhvr>
                                        <p:cTn id="58" dur="500"/>
                                        <p:tgtEl>
                                          <p:spTgt spid="2">
                                            <p:txEl>
                                              <p:pRg st="0" end="0"/>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
                                            <p:txEl>
                                              <p:pRg st="1" end="1"/>
                                            </p:txEl>
                                          </p:spTgt>
                                        </p:tgtEl>
                                        <p:attrNameLst>
                                          <p:attrName>style.visibility</p:attrName>
                                        </p:attrNameLst>
                                      </p:cBhvr>
                                      <p:to>
                                        <p:strVal val="visible"/>
                                      </p:to>
                                    </p:set>
                                    <p:animEffect transition="in" filter="fade">
                                      <p:cBhvr>
                                        <p:cTn id="66" dur="500"/>
                                        <p:tgtEl>
                                          <p:spTgt spid="2">
                                            <p:txEl>
                                              <p:pRg st="1" end="1"/>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
                                            <p:txEl>
                                              <p:pRg st="2" end="2"/>
                                            </p:txEl>
                                          </p:spTgt>
                                        </p:tgtEl>
                                        <p:attrNameLst>
                                          <p:attrName>style.visibility</p:attrName>
                                        </p:attrNameLst>
                                      </p:cBhvr>
                                      <p:to>
                                        <p:strVal val="visible"/>
                                      </p:to>
                                    </p:set>
                                    <p:animEffect transition="in" filter="fade">
                                      <p:cBhvr>
                                        <p:cTn id="74" dur="500"/>
                                        <p:tgtEl>
                                          <p:spTgt spid="2">
                                            <p:txEl>
                                              <p:pRg st="2" end="2"/>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fade">
                                      <p:cBhvr>
                                        <p:cTn id="82" dur="500"/>
                                        <p:tgtEl>
                                          <p:spTgt spid="2">
                                            <p:txEl>
                                              <p:pRg st="3" end="3"/>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0630" y="185998"/>
            <a:ext cx="4661279" cy="830997"/>
          </a:xfrm>
          <a:prstGeom prst="rect">
            <a:avLst/>
          </a:prstGeom>
        </p:spPr>
        <p:txBody>
          <a:bodyPr wrap="square">
            <a:spAutoFit/>
          </a:bodyPr>
          <a:lstStyle/>
          <a:p>
            <a:r>
              <a:rPr lang="en-MY" sz="240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Let’s take a closer look at the </a:t>
            </a:r>
            <a:r>
              <a:rPr lang="en-MY" sz="2400" b="1"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overview page</a:t>
            </a:r>
            <a:r>
              <a:rPr lang="en-MY" sz="240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a:t>
            </a:r>
            <a:endParaRPr lang="en-US" sz="240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17" name="Rectangle 16"/>
          <p:cNvSpPr/>
          <p:nvPr/>
        </p:nvSpPr>
        <p:spPr>
          <a:xfrm>
            <a:off x="280630" y="1599040"/>
            <a:ext cx="2357061" cy="835613"/>
          </a:xfrm>
          <a:prstGeom prst="rect">
            <a:avLst/>
          </a:prstGeom>
        </p:spPr>
        <p:txBody>
          <a:bodyPr wrap="square">
            <a:spAutoFit/>
          </a:bodyPr>
          <a:lstStyle/>
          <a:p>
            <a:pPr>
              <a:lnSpc>
                <a:spcPct val="115000"/>
              </a:lnSpc>
              <a:spcAft>
                <a:spcPts val="1000"/>
              </a:spcAft>
            </a:pPr>
            <a:r>
              <a:rPr lang="en-MY" sz="140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At the top, we have the details of the borrower and business relations.</a:t>
            </a:r>
            <a:endParaRPr lang="en-US" sz="140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18" name="Rectangle 17"/>
          <p:cNvSpPr/>
          <p:nvPr/>
        </p:nvSpPr>
        <p:spPr>
          <a:xfrm>
            <a:off x="2908816" y="1122491"/>
            <a:ext cx="3157723" cy="1331134"/>
          </a:xfrm>
          <a:prstGeom prst="rect">
            <a:avLst/>
          </a:prstGeom>
        </p:spPr>
        <p:txBody>
          <a:bodyPr wrap="square">
            <a:spAutoFit/>
          </a:bodyPr>
          <a:lstStyle/>
          <a:p>
            <a:pPr>
              <a:lnSpc>
                <a:spcPct val="115000"/>
              </a:lnSpc>
              <a:spcAft>
                <a:spcPts val="1000"/>
              </a:spcAft>
            </a:pPr>
            <a:r>
              <a:rPr lang="en-MY" sz="14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rPr>
              <a:t>Scroll down a little, and you’ll come to Limit Details. Here, you can check your credit limit, how much you’ve utilized and how much is available for further utilization.</a:t>
            </a:r>
            <a:endParaRPr lang="en-US" sz="14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endParaRPr>
          </a:p>
        </p:txBody>
      </p:sp>
      <p:sp>
        <p:nvSpPr>
          <p:cNvPr id="30" name="Rectangle 29"/>
          <p:cNvSpPr/>
          <p:nvPr/>
        </p:nvSpPr>
        <p:spPr>
          <a:xfrm>
            <a:off x="6179617" y="1531301"/>
            <a:ext cx="2454430" cy="835613"/>
          </a:xfrm>
          <a:prstGeom prst="rect">
            <a:avLst/>
          </a:prstGeom>
        </p:spPr>
        <p:txBody>
          <a:bodyPr wrap="square">
            <a:spAutoFit/>
          </a:bodyPr>
          <a:lstStyle/>
          <a:p>
            <a:pPr>
              <a:lnSpc>
                <a:spcPct val="115000"/>
              </a:lnSpc>
              <a:spcAft>
                <a:spcPts val="1000"/>
              </a:spcAft>
            </a:pPr>
            <a:r>
              <a:rPr lang="en-MY" sz="14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rPr>
              <a:t>Next, you’ll see a graph displaying your Disbursement Trend.</a:t>
            </a:r>
            <a:endParaRPr lang="en-US" sz="14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endParaRPr>
          </a:p>
        </p:txBody>
      </p:sp>
      <p:grpSp>
        <p:nvGrpSpPr>
          <p:cNvPr id="59" name="Group 58"/>
          <p:cNvGrpSpPr/>
          <p:nvPr/>
        </p:nvGrpSpPr>
        <p:grpSpPr>
          <a:xfrm>
            <a:off x="-200351" y="2679532"/>
            <a:ext cx="3491169" cy="2876831"/>
            <a:chOff x="890299" y="3411973"/>
            <a:chExt cx="2387150" cy="1967085"/>
          </a:xfrm>
        </p:grpSpPr>
        <p:grpSp>
          <p:nvGrpSpPr>
            <p:cNvPr id="5" name="Group 4"/>
            <p:cNvGrpSpPr/>
            <p:nvPr/>
          </p:nvGrpSpPr>
          <p:grpSpPr>
            <a:xfrm rot="5400000">
              <a:off x="1100331" y="3201941"/>
              <a:ext cx="1967085" cy="2387150"/>
              <a:chOff x="9475468" y="141434"/>
              <a:chExt cx="2353378" cy="2855935"/>
            </a:xfrm>
          </p:grpSpPr>
          <p:grpSp>
            <p:nvGrpSpPr>
              <p:cNvPr id="6" name="Group 5"/>
              <p:cNvGrpSpPr/>
              <p:nvPr/>
            </p:nvGrpSpPr>
            <p:grpSpPr>
              <a:xfrm>
                <a:off x="9475468" y="141434"/>
                <a:ext cx="2353378" cy="2855935"/>
                <a:chOff x="339345" y="189199"/>
                <a:chExt cx="2295139" cy="3749045"/>
              </a:xfrm>
            </p:grpSpPr>
            <p:sp>
              <p:nvSpPr>
                <p:cNvPr id="11" name="Rounded Rectangle 10"/>
                <p:cNvSpPr/>
                <p:nvPr/>
              </p:nvSpPr>
              <p:spPr>
                <a:xfrm>
                  <a:off x="349872" y="199308"/>
                  <a:ext cx="2273677" cy="3738936"/>
                </a:xfrm>
                <a:prstGeom prst="roundRect">
                  <a:avLst>
                    <a:gd name="adj" fmla="val 8954"/>
                  </a:avLst>
                </a:prstGeom>
                <a:gradFill>
                  <a:gsLst>
                    <a:gs pos="0">
                      <a:schemeClr val="tx1">
                        <a:lumMod val="95000"/>
                        <a:lumOff val="5000"/>
                      </a:schemeClr>
                    </a:gs>
                    <a:gs pos="50000">
                      <a:schemeClr val="tx1">
                        <a:lumMod val="85000"/>
                        <a:lumOff val="15000"/>
                      </a:schemeClr>
                    </a:gs>
                    <a:gs pos="100000">
                      <a:schemeClr val="tx1">
                        <a:lumMod val="85000"/>
                        <a:lumOff val="15000"/>
                      </a:schemeClr>
                    </a:gs>
                  </a:gsLst>
                  <a:lin ang="5400000" scaled="0"/>
                </a:gradFill>
                <a:ln w="38100">
                  <a:gradFill flip="none" rotWithShape="1">
                    <a:gsLst>
                      <a:gs pos="0">
                        <a:schemeClr val="bg1">
                          <a:lumMod val="79000"/>
                        </a:schemeClr>
                      </a:gs>
                      <a:gs pos="100000">
                        <a:schemeClr val="bg1">
                          <a:lumMod val="87000"/>
                        </a:schemeClr>
                      </a:gs>
                      <a:gs pos="51000">
                        <a:schemeClr val="bg1">
                          <a:lumMod val="95000"/>
                        </a:schemeClr>
                      </a:gs>
                    </a:gsLst>
                    <a:lin ang="13500000" scaled="1"/>
                    <a:tileRect/>
                  </a:gradFill>
                </a:ln>
                <a:effectLst>
                  <a:outerShdw blurRad="25400" dist="12700" dir="2700000" algn="tl" rotWithShape="0">
                    <a:prstClr val="black">
                      <a:alpha val="35000"/>
                    </a:prstClr>
                  </a:outerShdw>
                </a:effectLst>
                <a:scene3d>
                  <a:camera prst="orthographicFront"/>
                  <a:lightRig rig="threePt" dir="t"/>
                </a:scene3d>
                <a:sp3d>
                  <a:bevelT w="50800" h="508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15588" y="574465"/>
                  <a:ext cx="1764386" cy="2994600"/>
                </a:xfrm>
                <a:prstGeom prst="rect">
                  <a:avLst/>
                </a:prstGeom>
                <a:gradFill flip="none" rotWithShape="1">
                  <a:gsLst>
                    <a:gs pos="0">
                      <a:schemeClr val="bg1">
                        <a:lumMod val="85000"/>
                      </a:schemeClr>
                    </a:gs>
                    <a:gs pos="99000">
                      <a:schemeClr val="bg1">
                        <a:lumMod val="73000"/>
                      </a:schemeClr>
                    </a:gs>
                  </a:gsLst>
                  <a:lin ang="5400000" scaled="1"/>
                  <a:tileRect/>
                </a:gradFill>
                <a:ln>
                  <a:noFill/>
                </a:ln>
                <a:effectLst>
                  <a:innerShdw blurRad="889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104607" y="189199"/>
                  <a:ext cx="0" cy="36005"/>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a:off x="357348" y="3465506"/>
                  <a:ext cx="0" cy="36005"/>
                </a:xfrm>
                <a:prstGeom prst="line">
                  <a:avLst/>
                </a:prstGeom>
                <a:ln w="25400">
                  <a:solidFill>
                    <a:srgbClr val="30303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a:off x="2616482" y="3465506"/>
                  <a:ext cx="0" cy="36005"/>
                </a:xfrm>
                <a:prstGeom prst="line">
                  <a:avLst/>
                </a:prstGeom>
                <a:ln w="25400">
                  <a:solidFill>
                    <a:srgbClr val="303030"/>
                  </a:solidFill>
                </a:ln>
              </p:spPr>
              <p:style>
                <a:lnRef idx="1">
                  <a:schemeClr val="accent1"/>
                </a:lnRef>
                <a:fillRef idx="0">
                  <a:schemeClr val="accent1"/>
                </a:fillRef>
                <a:effectRef idx="0">
                  <a:schemeClr val="accent1"/>
                </a:effectRef>
                <a:fontRef idx="minor">
                  <a:schemeClr val="tx1"/>
                </a:fontRef>
              </p:style>
            </p:cxnSp>
            <p:sp>
              <p:nvSpPr>
                <p:cNvPr id="16" name="Rounded Rectangle 10"/>
                <p:cNvSpPr/>
                <p:nvPr/>
              </p:nvSpPr>
              <p:spPr>
                <a:xfrm>
                  <a:off x="1446929" y="233034"/>
                  <a:ext cx="1145509" cy="3702932"/>
                </a:xfrm>
                <a:custGeom>
                  <a:avLst/>
                  <a:gdLst>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495182 w 3429000"/>
                    <a:gd name="connsiteY6" fmla="*/ 5638800 h 5638800"/>
                    <a:gd name="connsiteX7" fmla="*/ 0 w 3429000"/>
                    <a:gd name="connsiteY7" fmla="*/ 5143618 h 5638800"/>
                    <a:gd name="connsiteX8" fmla="*/ 0 w 3429000"/>
                    <a:gd name="connsiteY8" fmla="*/ 495182 h 5638800"/>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495182 w 3429000"/>
                    <a:gd name="connsiteY6" fmla="*/ 5638800 h 5638800"/>
                    <a:gd name="connsiteX7" fmla="*/ 0 w 3429000"/>
                    <a:gd name="connsiteY7" fmla="*/ 495182 h 5638800"/>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0 w 3429000"/>
                    <a:gd name="connsiteY6" fmla="*/ 495182 h 5638800"/>
                    <a:gd name="connsiteX0" fmla="*/ 2438636 w 2933818"/>
                    <a:gd name="connsiteY0" fmla="*/ 5638800 h 5638800"/>
                    <a:gd name="connsiteX1" fmla="*/ 0 w 2933818"/>
                    <a:gd name="connsiteY1" fmla="*/ 0 h 5638800"/>
                    <a:gd name="connsiteX2" fmla="*/ 2438636 w 2933818"/>
                    <a:gd name="connsiteY2" fmla="*/ 0 h 5638800"/>
                    <a:gd name="connsiteX3" fmla="*/ 2933818 w 2933818"/>
                    <a:gd name="connsiteY3" fmla="*/ 495182 h 5638800"/>
                    <a:gd name="connsiteX4" fmla="*/ 2933818 w 2933818"/>
                    <a:gd name="connsiteY4" fmla="*/ 5143618 h 5638800"/>
                    <a:gd name="connsiteX5" fmla="*/ 2438636 w 2933818"/>
                    <a:gd name="connsiteY5" fmla="*/ 5638800 h 5638800"/>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53143 h 5153143"/>
                    <a:gd name="connsiteX1" fmla="*/ 0 w 2933818"/>
                    <a:gd name="connsiteY1" fmla="*/ 9525 h 5153143"/>
                    <a:gd name="connsiteX2" fmla="*/ 2324300 w 2933818"/>
                    <a:gd name="connsiteY2" fmla="*/ 0 h 5153143"/>
                    <a:gd name="connsiteX3" fmla="*/ 2933818 w 2933818"/>
                    <a:gd name="connsiteY3" fmla="*/ 504707 h 5153143"/>
                    <a:gd name="connsiteX4" fmla="*/ 2933818 w 2933818"/>
                    <a:gd name="connsiteY4" fmla="*/ 5153143 h 5153143"/>
                    <a:gd name="connsiteX0" fmla="*/ 2933818 w 2933818"/>
                    <a:gd name="connsiteY0" fmla="*/ 5153143 h 5153143"/>
                    <a:gd name="connsiteX1" fmla="*/ 0 w 2933818"/>
                    <a:gd name="connsiteY1" fmla="*/ 9525 h 5153143"/>
                    <a:gd name="connsiteX2" fmla="*/ 2193631 w 2933818"/>
                    <a:gd name="connsiteY2" fmla="*/ 0 h 5153143"/>
                    <a:gd name="connsiteX3" fmla="*/ 2933818 w 2933818"/>
                    <a:gd name="connsiteY3" fmla="*/ 504707 h 5153143"/>
                    <a:gd name="connsiteX4" fmla="*/ 2933818 w 2933818"/>
                    <a:gd name="connsiteY4" fmla="*/ 5153143 h 5153143"/>
                    <a:gd name="connsiteX0" fmla="*/ 2933818 w 2950152"/>
                    <a:gd name="connsiteY0" fmla="*/ 5153143 h 5153143"/>
                    <a:gd name="connsiteX1" fmla="*/ 0 w 2950152"/>
                    <a:gd name="connsiteY1" fmla="*/ 9525 h 5153143"/>
                    <a:gd name="connsiteX2" fmla="*/ 2193631 w 2950152"/>
                    <a:gd name="connsiteY2" fmla="*/ 0 h 5153143"/>
                    <a:gd name="connsiteX3" fmla="*/ 2950152 w 2950152"/>
                    <a:gd name="connsiteY3" fmla="*/ 457082 h 5153143"/>
                    <a:gd name="connsiteX4" fmla="*/ 2933818 w 2950152"/>
                    <a:gd name="connsiteY4" fmla="*/ 5153143 h 5153143"/>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2227"/>
                    <a:gd name="connsiteY0" fmla="*/ 5161224 h 5161224"/>
                    <a:gd name="connsiteX1" fmla="*/ 0 w 2962227"/>
                    <a:gd name="connsiteY1" fmla="*/ 0 h 5161224"/>
                    <a:gd name="connsiteX2" fmla="*/ 2204520 w 2962227"/>
                    <a:gd name="connsiteY2" fmla="*/ 8081 h 5161224"/>
                    <a:gd name="connsiteX3" fmla="*/ 2961041 w 2962227"/>
                    <a:gd name="connsiteY3" fmla="*/ 465163 h 5161224"/>
                    <a:gd name="connsiteX4" fmla="*/ 2944707 w 2962227"/>
                    <a:gd name="connsiteY4" fmla="*/ 5161224 h 5161224"/>
                    <a:gd name="connsiteX0" fmla="*/ 2944707 w 2962340"/>
                    <a:gd name="connsiteY0" fmla="*/ 5161224 h 5161224"/>
                    <a:gd name="connsiteX1" fmla="*/ 0 w 2962340"/>
                    <a:gd name="connsiteY1" fmla="*/ 0 h 5161224"/>
                    <a:gd name="connsiteX2" fmla="*/ 2204520 w 2962340"/>
                    <a:gd name="connsiteY2" fmla="*/ 8081 h 5161224"/>
                    <a:gd name="connsiteX3" fmla="*/ 2961041 w 2962340"/>
                    <a:gd name="connsiteY3" fmla="*/ 465163 h 5161224"/>
                    <a:gd name="connsiteX4" fmla="*/ 2944707 w 2962340"/>
                    <a:gd name="connsiteY4" fmla="*/ 5161224 h 5161224"/>
                    <a:gd name="connsiteX0" fmla="*/ 2944707 w 2962338"/>
                    <a:gd name="connsiteY0" fmla="*/ 5161224 h 5161224"/>
                    <a:gd name="connsiteX1" fmla="*/ 0 w 2962338"/>
                    <a:gd name="connsiteY1" fmla="*/ 0 h 5161224"/>
                    <a:gd name="connsiteX2" fmla="*/ 2204520 w 2962338"/>
                    <a:gd name="connsiteY2" fmla="*/ 8081 h 5161224"/>
                    <a:gd name="connsiteX3" fmla="*/ 2961041 w 2962338"/>
                    <a:gd name="connsiteY3" fmla="*/ 465163 h 5161224"/>
                    <a:gd name="connsiteX4" fmla="*/ 2944707 w 2962338"/>
                    <a:gd name="connsiteY4" fmla="*/ 5161224 h 5161224"/>
                    <a:gd name="connsiteX0" fmla="*/ 2944707 w 2962690"/>
                    <a:gd name="connsiteY0" fmla="*/ 5161224 h 5161224"/>
                    <a:gd name="connsiteX1" fmla="*/ 0 w 2962690"/>
                    <a:gd name="connsiteY1" fmla="*/ 0 h 5161224"/>
                    <a:gd name="connsiteX2" fmla="*/ 2204520 w 2962690"/>
                    <a:gd name="connsiteY2" fmla="*/ 8081 h 5161224"/>
                    <a:gd name="connsiteX3" fmla="*/ 2961041 w 2962690"/>
                    <a:gd name="connsiteY3" fmla="*/ 465163 h 5161224"/>
                    <a:gd name="connsiteX4" fmla="*/ 2944707 w 2962690"/>
                    <a:gd name="connsiteY4" fmla="*/ 5161224 h 5161224"/>
                    <a:gd name="connsiteX0" fmla="*/ 2944707 w 2962475"/>
                    <a:gd name="connsiteY0" fmla="*/ 5161224 h 5161224"/>
                    <a:gd name="connsiteX1" fmla="*/ 0 w 2962475"/>
                    <a:gd name="connsiteY1" fmla="*/ 0 h 5161224"/>
                    <a:gd name="connsiteX2" fmla="*/ 2204520 w 2962475"/>
                    <a:gd name="connsiteY2" fmla="*/ 8081 h 5161224"/>
                    <a:gd name="connsiteX3" fmla="*/ 2961041 w 2962475"/>
                    <a:gd name="connsiteY3" fmla="*/ 465163 h 5161224"/>
                    <a:gd name="connsiteX4" fmla="*/ 2944707 w 2962475"/>
                    <a:gd name="connsiteY4" fmla="*/ 5161224 h 5161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475" h="5161224">
                      <a:moveTo>
                        <a:pt x="2944707" y="5161224"/>
                      </a:moveTo>
                      <a:lnTo>
                        <a:pt x="0" y="0"/>
                      </a:lnTo>
                      <a:lnTo>
                        <a:pt x="2204520" y="8081"/>
                      </a:lnTo>
                      <a:cubicBezTo>
                        <a:pt x="2634916" y="-5893"/>
                        <a:pt x="2987869" y="66832"/>
                        <a:pt x="2961041" y="465163"/>
                      </a:cubicBezTo>
                      <a:cubicBezTo>
                        <a:pt x="2955596" y="2030517"/>
                        <a:pt x="2950152" y="3595870"/>
                        <a:pt x="2944707" y="5161224"/>
                      </a:cubicBezTo>
                      <a:close/>
                    </a:path>
                  </a:pathLst>
                </a:custGeom>
                <a:gradFill flip="none" rotWithShape="1">
                  <a:gsLst>
                    <a:gs pos="38000">
                      <a:schemeClr val="bg1">
                        <a:alpha val="1000"/>
                      </a:schemeClr>
                    </a:gs>
                    <a:gs pos="100000">
                      <a:schemeClr val="bg1">
                        <a:alpha val="3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10600324" y="2759859"/>
                <a:ext cx="163610" cy="163610"/>
                <a:chOff x="2057400" y="5105400"/>
                <a:chExt cx="685800" cy="685800"/>
              </a:xfrm>
            </p:grpSpPr>
            <p:sp>
              <p:nvSpPr>
                <p:cNvPr id="9" name="Oval 8"/>
                <p:cNvSpPr/>
                <p:nvPr/>
              </p:nvSpPr>
              <p:spPr>
                <a:xfrm>
                  <a:off x="2057400" y="5105400"/>
                  <a:ext cx="685800" cy="685800"/>
                </a:xfrm>
                <a:prstGeom prst="ellipse">
                  <a:avLst/>
                </a:prstGeom>
                <a:gradFill flip="none" rotWithShape="1">
                  <a:gsLst>
                    <a:gs pos="0">
                      <a:schemeClr val="bg1">
                        <a:lumMod val="50000"/>
                      </a:schemeClr>
                    </a:gs>
                    <a:gs pos="56000">
                      <a:srgbClr val="333333"/>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241550" y="5314950"/>
                  <a:ext cx="266700" cy="266700"/>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3" name="Picture 52"/>
            <p:cNvPicPr>
              <a:picLocks noChangeAspect="1"/>
            </p:cNvPicPr>
            <p:nvPr/>
          </p:nvPicPr>
          <p:blipFill rotWithShape="1">
            <a:blip r:embed="rId2" cstate="print">
              <a:extLst>
                <a:ext uri="{28A0092B-C50C-407E-A947-70E740481C1C}">
                  <a14:useLocalDpi xmlns:a14="http://schemas.microsoft.com/office/drawing/2010/main" val="0"/>
                </a:ext>
              </a:extLst>
            </a:blip>
            <a:srcRect r="3058" b="63394"/>
            <a:stretch/>
          </p:blipFill>
          <p:spPr>
            <a:xfrm>
              <a:off x="1144553" y="3649343"/>
              <a:ext cx="1874559" cy="1500173"/>
            </a:xfrm>
            <a:prstGeom prst="rect">
              <a:avLst/>
            </a:prstGeom>
          </p:spPr>
        </p:pic>
      </p:grpSp>
      <p:grpSp>
        <p:nvGrpSpPr>
          <p:cNvPr id="60" name="Group 59"/>
          <p:cNvGrpSpPr/>
          <p:nvPr/>
        </p:nvGrpSpPr>
        <p:grpSpPr>
          <a:xfrm>
            <a:off x="2818481" y="2679532"/>
            <a:ext cx="3491169" cy="2876831"/>
            <a:chOff x="3530207" y="3419739"/>
            <a:chExt cx="2387150" cy="1967085"/>
          </a:xfrm>
        </p:grpSpPr>
        <p:grpSp>
          <p:nvGrpSpPr>
            <p:cNvPr id="19" name="Group 18"/>
            <p:cNvGrpSpPr/>
            <p:nvPr/>
          </p:nvGrpSpPr>
          <p:grpSpPr>
            <a:xfrm rot="5400000">
              <a:off x="3740239" y="3209707"/>
              <a:ext cx="1967085" cy="2387150"/>
              <a:chOff x="9475468" y="141434"/>
              <a:chExt cx="2353378" cy="2855935"/>
            </a:xfrm>
          </p:grpSpPr>
          <p:grpSp>
            <p:nvGrpSpPr>
              <p:cNvPr id="20" name="Group 19"/>
              <p:cNvGrpSpPr/>
              <p:nvPr/>
            </p:nvGrpSpPr>
            <p:grpSpPr>
              <a:xfrm>
                <a:off x="9475468" y="141434"/>
                <a:ext cx="2353378" cy="2855935"/>
                <a:chOff x="339345" y="189199"/>
                <a:chExt cx="2295139" cy="3749045"/>
              </a:xfrm>
            </p:grpSpPr>
            <p:sp>
              <p:nvSpPr>
                <p:cNvPr id="24" name="Rounded Rectangle 23"/>
                <p:cNvSpPr/>
                <p:nvPr/>
              </p:nvSpPr>
              <p:spPr>
                <a:xfrm>
                  <a:off x="349872" y="199308"/>
                  <a:ext cx="2273677" cy="3738936"/>
                </a:xfrm>
                <a:prstGeom prst="roundRect">
                  <a:avLst>
                    <a:gd name="adj" fmla="val 8954"/>
                  </a:avLst>
                </a:prstGeom>
                <a:gradFill>
                  <a:gsLst>
                    <a:gs pos="0">
                      <a:schemeClr val="tx1">
                        <a:lumMod val="95000"/>
                        <a:lumOff val="5000"/>
                      </a:schemeClr>
                    </a:gs>
                    <a:gs pos="50000">
                      <a:schemeClr val="tx1">
                        <a:lumMod val="85000"/>
                        <a:lumOff val="15000"/>
                      </a:schemeClr>
                    </a:gs>
                    <a:gs pos="100000">
                      <a:schemeClr val="tx1">
                        <a:lumMod val="85000"/>
                        <a:lumOff val="15000"/>
                      </a:schemeClr>
                    </a:gs>
                  </a:gsLst>
                  <a:lin ang="5400000" scaled="0"/>
                </a:gradFill>
                <a:ln w="38100">
                  <a:gradFill flip="none" rotWithShape="1">
                    <a:gsLst>
                      <a:gs pos="0">
                        <a:schemeClr val="bg1">
                          <a:lumMod val="79000"/>
                        </a:schemeClr>
                      </a:gs>
                      <a:gs pos="100000">
                        <a:schemeClr val="bg1">
                          <a:lumMod val="87000"/>
                        </a:schemeClr>
                      </a:gs>
                      <a:gs pos="51000">
                        <a:schemeClr val="bg1">
                          <a:lumMod val="95000"/>
                        </a:schemeClr>
                      </a:gs>
                    </a:gsLst>
                    <a:lin ang="13500000" scaled="1"/>
                    <a:tileRect/>
                  </a:gradFill>
                </a:ln>
                <a:effectLst>
                  <a:outerShdw blurRad="25400" dist="12700" dir="2700000" algn="tl" rotWithShape="0">
                    <a:prstClr val="black">
                      <a:alpha val="35000"/>
                    </a:prstClr>
                  </a:outerShdw>
                </a:effectLst>
                <a:scene3d>
                  <a:camera prst="orthographicFront"/>
                  <a:lightRig rig="threePt" dir="t"/>
                </a:scene3d>
                <a:sp3d>
                  <a:bevelT w="50800" h="508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15588" y="574465"/>
                  <a:ext cx="1764386" cy="2994600"/>
                </a:xfrm>
                <a:prstGeom prst="rect">
                  <a:avLst/>
                </a:prstGeom>
                <a:gradFill flip="none" rotWithShape="1">
                  <a:gsLst>
                    <a:gs pos="0">
                      <a:schemeClr val="bg1">
                        <a:lumMod val="85000"/>
                      </a:schemeClr>
                    </a:gs>
                    <a:gs pos="99000">
                      <a:schemeClr val="bg1">
                        <a:lumMod val="73000"/>
                      </a:schemeClr>
                    </a:gs>
                  </a:gsLst>
                  <a:lin ang="5400000" scaled="1"/>
                  <a:tileRect/>
                </a:gradFill>
                <a:ln>
                  <a:noFill/>
                </a:ln>
                <a:effectLst>
                  <a:innerShdw blurRad="889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1104607" y="189199"/>
                  <a:ext cx="0" cy="36005"/>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a:off x="357348" y="3465506"/>
                  <a:ext cx="0" cy="36005"/>
                </a:xfrm>
                <a:prstGeom prst="line">
                  <a:avLst/>
                </a:prstGeom>
                <a:ln w="25400">
                  <a:solidFill>
                    <a:srgbClr val="30303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a:off x="2616482" y="3465506"/>
                  <a:ext cx="0" cy="36005"/>
                </a:xfrm>
                <a:prstGeom prst="line">
                  <a:avLst/>
                </a:prstGeom>
                <a:ln w="25400">
                  <a:solidFill>
                    <a:srgbClr val="303030"/>
                  </a:solidFill>
                </a:ln>
              </p:spPr>
              <p:style>
                <a:lnRef idx="1">
                  <a:schemeClr val="accent1"/>
                </a:lnRef>
                <a:fillRef idx="0">
                  <a:schemeClr val="accent1"/>
                </a:fillRef>
                <a:effectRef idx="0">
                  <a:schemeClr val="accent1"/>
                </a:effectRef>
                <a:fontRef idx="minor">
                  <a:schemeClr val="tx1"/>
                </a:fontRef>
              </p:style>
            </p:cxnSp>
            <p:sp>
              <p:nvSpPr>
                <p:cNvPr id="29" name="Rounded Rectangle 10"/>
                <p:cNvSpPr/>
                <p:nvPr/>
              </p:nvSpPr>
              <p:spPr>
                <a:xfrm>
                  <a:off x="1446929" y="233034"/>
                  <a:ext cx="1145509" cy="3702932"/>
                </a:xfrm>
                <a:custGeom>
                  <a:avLst/>
                  <a:gdLst>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495182 w 3429000"/>
                    <a:gd name="connsiteY6" fmla="*/ 5638800 h 5638800"/>
                    <a:gd name="connsiteX7" fmla="*/ 0 w 3429000"/>
                    <a:gd name="connsiteY7" fmla="*/ 5143618 h 5638800"/>
                    <a:gd name="connsiteX8" fmla="*/ 0 w 3429000"/>
                    <a:gd name="connsiteY8" fmla="*/ 495182 h 5638800"/>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495182 w 3429000"/>
                    <a:gd name="connsiteY6" fmla="*/ 5638800 h 5638800"/>
                    <a:gd name="connsiteX7" fmla="*/ 0 w 3429000"/>
                    <a:gd name="connsiteY7" fmla="*/ 495182 h 5638800"/>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0 w 3429000"/>
                    <a:gd name="connsiteY6" fmla="*/ 495182 h 5638800"/>
                    <a:gd name="connsiteX0" fmla="*/ 2438636 w 2933818"/>
                    <a:gd name="connsiteY0" fmla="*/ 5638800 h 5638800"/>
                    <a:gd name="connsiteX1" fmla="*/ 0 w 2933818"/>
                    <a:gd name="connsiteY1" fmla="*/ 0 h 5638800"/>
                    <a:gd name="connsiteX2" fmla="*/ 2438636 w 2933818"/>
                    <a:gd name="connsiteY2" fmla="*/ 0 h 5638800"/>
                    <a:gd name="connsiteX3" fmla="*/ 2933818 w 2933818"/>
                    <a:gd name="connsiteY3" fmla="*/ 495182 h 5638800"/>
                    <a:gd name="connsiteX4" fmla="*/ 2933818 w 2933818"/>
                    <a:gd name="connsiteY4" fmla="*/ 5143618 h 5638800"/>
                    <a:gd name="connsiteX5" fmla="*/ 2438636 w 2933818"/>
                    <a:gd name="connsiteY5" fmla="*/ 5638800 h 5638800"/>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53143 h 5153143"/>
                    <a:gd name="connsiteX1" fmla="*/ 0 w 2933818"/>
                    <a:gd name="connsiteY1" fmla="*/ 9525 h 5153143"/>
                    <a:gd name="connsiteX2" fmla="*/ 2324300 w 2933818"/>
                    <a:gd name="connsiteY2" fmla="*/ 0 h 5153143"/>
                    <a:gd name="connsiteX3" fmla="*/ 2933818 w 2933818"/>
                    <a:gd name="connsiteY3" fmla="*/ 504707 h 5153143"/>
                    <a:gd name="connsiteX4" fmla="*/ 2933818 w 2933818"/>
                    <a:gd name="connsiteY4" fmla="*/ 5153143 h 5153143"/>
                    <a:gd name="connsiteX0" fmla="*/ 2933818 w 2933818"/>
                    <a:gd name="connsiteY0" fmla="*/ 5153143 h 5153143"/>
                    <a:gd name="connsiteX1" fmla="*/ 0 w 2933818"/>
                    <a:gd name="connsiteY1" fmla="*/ 9525 h 5153143"/>
                    <a:gd name="connsiteX2" fmla="*/ 2193631 w 2933818"/>
                    <a:gd name="connsiteY2" fmla="*/ 0 h 5153143"/>
                    <a:gd name="connsiteX3" fmla="*/ 2933818 w 2933818"/>
                    <a:gd name="connsiteY3" fmla="*/ 504707 h 5153143"/>
                    <a:gd name="connsiteX4" fmla="*/ 2933818 w 2933818"/>
                    <a:gd name="connsiteY4" fmla="*/ 5153143 h 5153143"/>
                    <a:gd name="connsiteX0" fmla="*/ 2933818 w 2950152"/>
                    <a:gd name="connsiteY0" fmla="*/ 5153143 h 5153143"/>
                    <a:gd name="connsiteX1" fmla="*/ 0 w 2950152"/>
                    <a:gd name="connsiteY1" fmla="*/ 9525 h 5153143"/>
                    <a:gd name="connsiteX2" fmla="*/ 2193631 w 2950152"/>
                    <a:gd name="connsiteY2" fmla="*/ 0 h 5153143"/>
                    <a:gd name="connsiteX3" fmla="*/ 2950152 w 2950152"/>
                    <a:gd name="connsiteY3" fmla="*/ 457082 h 5153143"/>
                    <a:gd name="connsiteX4" fmla="*/ 2933818 w 2950152"/>
                    <a:gd name="connsiteY4" fmla="*/ 5153143 h 5153143"/>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2227"/>
                    <a:gd name="connsiteY0" fmla="*/ 5161224 h 5161224"/>
                    <a:gd name="connsiteX1" fmla="*/ 0 w 2962227"/>
                    <a:gd name="connsiteY1" fmla="*/ 0 h 5161224"/>
                    <a:gd name="connsiteX2" fmla="*/ 2204520 w 2962227"/>
                    <a:gd name="connsiteY2" fmla="*/ 8081 h 5161224"/>
                    <a:gd name="connsiteX3" fmla="*/ 2961041 w 2962227"/>
                    <a:gd name="connsiteY3" fmla="*/ 465163 h 5161224"/>
                    <a:gd name="connsiteX4" fmla="*/ 2944707 w 2962227"/>
                    <a:gd name="connsiteY4" fmla="*/ 5161224 h 5161224"/>
                    <a:gd name="connsiteX0" fmla="*/ 2944707 w 2962340"/>
                    <a:gd name="connsiteY0" fmla="*/ 5161224 h 5161224"/>
                    <a:gd name="connsiteX1" fmla="*/ 0 w 2962340"/>
                    <a:gd name="connsiteY1" fmla="*/ 0 h 5161224"/>
                    <a:gd name="connsiteX2" fmla="*/ 2204520 w 2962340"/>
                    <a:gd name="connsiteY2" fmla="*/ 8081 h 5161224"/>
                    <a:gd name="connsiteX3" fmla="*/ 2961041 w 2962340"/>
                    <a:gd name="connsiteY3" fmla="*/ 465163 h 5161224"/>
                    <a:gd name="connsiteX4" fmla="*/ 2944707 w 2962340"/>
                    <a:gd name="connsiteY4" fmla="*/ 5161224 h 5161224"/>
                    <a:gd name="connsiteX0" fmla="*/ 2944707 w 2962338"/>
                    <a:gd name="connsiteY0" fmla="*/ 5161224 h 5161224"/>
                    <a:gd name="connsiteX1" fmla="*/ 0 w 2962338"/>
                    <a:gd name="connsiteY1" fmla="*/ 0 h 5161224"/>
                    <a:gd name="connsiteX2" fmla="*/ 2204520 w 2962338"/>
                    <a:gd name="connsiteY2" fmla="*/ 8081 h 5161224"/>
                    <a:gd name="connsiteX3" fmla="*/ 2961041 w 2962338"/>
                    <a:gd name="connsiteY3" fmla="*/ 465163 h 5161224"/>
                    <a:gd name="connsiteX4" fmla="*/ 2944707 w 2962338"/>
                    <a:gd name="connsiteY4" fmla="*/ 5161224 h 5161224"/>
                    <a:gd name="connsiteX0" fmla="*/ 2944707 w 2962690"/>
                    <a:gd name="connsiteY0" fmla="*/ 5161224 h 5161224"/>
                    <a:gd name="connsiteX1" fmla="*/ 0 w 2962690"/>
                    <a:gd name="connsiteY1" fmla="*/ 0 h 5161224"/>
                    <a:gd name="connsiteX2" fmla="*/ 2204520 w 2962690"/>
                    <a:gd name="connsiteY2" fmla="*/ 8081 h 5161224"/>
                    <a:gd name="connsiteX3" fmla="*/ 2961041 w 2962690"/>
                    <a:gd name="connsiteY3" fmla="*/ 465163 h 5161224"/>
                    <a:gd name="connsiteX4" fmla="*/ 2944707 w 2962690"/>
                    <a:gd name="connsiteY4" fmla="*/ 5161224 h 5161224"/>
                    <a:gd name="connsiteX0" fmla="*/ 2944707 w 2962475"/>
                    <a:gd name="connsiteY0" fmla="*/ 5161224 h 5161224"/>
                    <a:gd name="connsiteX1" fmla="*/ 0 w 2962475"/>
                    <a:gd name="connsiteY1" fmla="*/ 0 h 5161224"/>
                    <a:gd name="connsiteX2" fmla="*/ 2204520 w 2962475"/>
                    <a:gd name="connsiteY2" fmla="*/ 8081 h 5161224"/>
                    <a:gd name="connsiteX3" fmla="*/ 2961041 w 2962475"/>
                    <a:gd name="connsiteY3" fmla="*/ 465163 h 5161224"/>
                    <a:gd name="connsiteX4" fmla="*/ 2944707 w 2962475"/>
                    <a:gd name="connsiteY4" fmla="*/ 5161224 h 5161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475" h="5161224">
                      <a:moveTo>
                        <a:pt x="2944707" y="5161224"/>
                      </a:moveTo>
                      <a:lnTo>
                        <a:pt x="0" y="0"/>
                      </a:lnTo>
                      <a:lnTo>
                        <a:pt x="2204520" y="8081"/>
                      </a:lnTo>
                      <a:cubicBezTo>
                        <a:pt x="2634916" y="-5893"/>
                        <a:pt x="2987869" y="66832"/>
                        <a:pt x="2961041" y="465163"/>
                      </a:cubicBezTo>
                      <a:cubicBezTo>
                        <a:pt x="2955596" y="2030517"/>
                        <a:pt x="2950152" y="3595870"/>
                        <a:pt x="2944707" y="5161224"/>
                      </a:cubicBezTo>
                      <a:close/>
                    </a:path>
                  </a:pathLst>
                </a:custGeom>
                <a:gradFill flip="none" rotWithShape="1">
                  <a:gsLst>
                    <a:gs pos="38000">
                      <a:schemeClr val="bg1">
                        <a:alpha val="1000"/>
                      </a:schemeClr>
                    </a:gs>
                    <a:gs pos="100000">
                      <a:schemeClr val="bg1">
                        <a:alpha val="3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0600324" y="2759859"/>
                <a:ext cx="163610" cy="163610"/>
                <a:chOff x="2057400" y="5105400"/>
                <a:chExt cx="685800" cy="685800"/>
              </a:xfrm>
            </p:grpSpPr>
            <p:sp>
              <p:nvSpPr>
                <p:cNvPr id="22" name="Oval 21"/>
                <p:cNvSpPr/>
                <p:nvPr/>
              </p:nvSpPr>
              <p:spPr>
                <a:xfrm>
                  <a:off x="2057400" y="5105400"/>
                  <a:ext cx="685800" cy="685800"/>
                </a:xfrm>
                <a:prstGeom prst="ellipse">
                  <a:avLst/>
                </a:prstGeom>
                <a:gradFill flip="none" rotWithShape="1">
                  <a:gsLst>
                    <a:gs pos="0">
                      <a:schemeClr val="bg1">
                        <a:lumMod val="50000"/>
                      </a:schemeClr>
                    </a:gs>
                    <a:gs pos="56000">
                      <a:srgbClr val="333333"/>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241550" y="5314950"/>
                  <a:ext cx="266700" cy="266700"/>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20059" r="3058" b="43585"/>
            <a:stretch/>
          </p:blipFill>
          <p:spPr>
            <a:xfrm>
              <a:off x="3777308" y="3671669"/>
              <a:ext cx="1874559" cy="1489880"/>
            </a:xfrm>
            <a:prstGeom prst="rect">
              <a:avLst/>
            </a:prstGeom>
          </p:spPr>
        </p:pic>
      </p:grpSp>
      <p:grpSp>
        <p:nvGrpSpPr>
          <p:cNvPr id="61" name="Group 60"/>
          <p:cNvGrpSpPr/>
          <p:nvPr/>
        </p:nvGrpSpPr>
        <p:grpSpPr>
          <a:xfrm>
            <a:off x="5837313" y="2679531"/>
            <a:ext cx="3491170" cy="2876832"/>
            <a:chOff x="6242649" y="3441036"/>
            <a:chExt cx="2387151" cy="1967086"/>
          </a:xfrm>
        </p:grpSpPr>
        <p:grpSp>
          <p:nvGrpSpPr>
            <p:cNvPr id="31" name="Group 30"/>
            <p:cNvGrpSpPr/>
            <p:nvPr/>
          </p:nvGrpSpPr>
          <p:grpSpPr>
            <a:xfrm rot="5400000">
              <a:off x="6452682" y="3231003"/>
              <a:ext cx="1967086" cy="2387151"/>
              <a:chOff x="9475468" y="141434"/>
              <a:chExt cx="2353378" cy="2855935"/>
            </a:xfrm>
          </p:grpSpPr>
          <p:grpSp>
            <p:nvGrpSpPr>
              <p:cNvPr id="32" name="Group 31"/>
              <p:cNvGrpSpPr/>
              <p:nvPr/>
            </p:nvGrpSpPr>
            <p:grpSpPr>
              <a:xfrm>
                <a:off x="9475468" y="141434"/>
                <a:ext cx="2353378" cy="2855935"/>
                <a:chOff x="339345" y="189199"/>
                <a:chExt cx="2295139" cy="3749045"/>
              </a:xfrm>
            </p:grpSpPr>
            <p:sp>
              <p:nvSpPr>
                <p:cNvPr id="36" name="Rounded Rectangle 35"/>
                <p:cNvSpPr/>
                <p:nvPr/>
              </p:nvSpPr>
              <p:spPr>
                <a:xfrm>
                  <a:off x="349872" y="199308"/>
                  <a:ext cx="2273677" cy="3738936"/>
                </a:xfrm>
                <a:prstGeom prst="roundRect">
                  <a:avLst>
                    <a:gd name="adj" fmla="val 8954"/>
                  </a:avLst>
                </a:prstGeom>
                <a:gradFill>
                  <a:gsLst>
                    <a:gs pos="0">
                      <a:schemeClr val="tx1">
                        <a:lumMod val="95000"/>
                        <a:lumOff val="5000"/>
                      </a:schemeClr>
                    </a:gs>
                    <a:gs pos="50000">
                      <a:schemeClr val="tx1">
                        <a:lumMod val="85000"/>
                        <a:lumOff val="15000"/>
                      </a:schemeClr>
                    </a:gs>
                    <a:gs pos="100000">
                      <a:schemeClr val="tx1">
                        <a:lumMod val="85000"/>
                        <a:lumOff val="15000"/>
                      </a:schemeClr>
                    </a:gs>
                  </a:gsLst>
                  <a:lin ang="5400000" scaled="0"/>
                </a:gradFill>
                <a:ln w="38100">
                  <a:gradFill flip="none" rotWithShape="1">
                    <a:gsLst>
                      <a:gs pos="0">
                        <a:schemeClr val="bg1">
                          <a:lumMod val="79000"/>
                        </a:schemeClr>
                      </a:gs>
                      <a:gs pos="100000">
                        <a:schemeClr val="bg1">
                          <a:lumMod val="87000"/>
                        </a:schemeClr>
                      </a:gs>
                      <a:gs pos="51000">
                        <a:schemeClr val="bg1">
                          <a:lumMod val="95000"/>
                        </a:schemeClr>
                      </a:gs>
                    </a:gsLst>
                    <a:lin ang="13500000" scaled="1"/>
                    <a:tileRect/>
                  </a:gradFill>
                </a:ln>
                <a:effectLst>
                  <a:outerShdw blurRad="25400" dist="12700" dir="2700000" algn="tl" rotWithShape="0">
                    <a:prstClr val="black">
                      <a:alpha val="35000"/>
                    </a:prstClr>
                  </a:outerShdw>
                </a:effectLst>
                <a:scene3d>
                  <a:camera prst="orthographicFront"/>
                  <a:lightRig rig="threePt" dir="t"/>
                </a:scene3d>
                <a:sp3d>
                  <a:bevelT w="50800" h="508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15588" y="574465"/>
                  <a:ext cx="1764386" cy="2994600"/>
                </a:xfrm>
                <a:prstGeom prst="rect">
                  <a:avLst/>
                </a:prstGeom>
                <a:gradFill flip="none" rotWithShape="1">
                  <a:gsLst>
                    <a:gs pos="0">
                      <a:schemeClr val="bg1">
                        <a:lumMod val="85000"/>
                      </a:schemeClr>
                    </a:gs>
                    <a:gs pos="99000">
                      <a:schemeClr val="bg1">
                        <a:lumMod val="73000"/>
                      </a:schemeClr>
                    </a:gs>
                  </a:gsLst>
                  <a:lin ang="5400000" scaled="1"/>
                  <a:tileRect/>
                </a:gradFill>
                <a:ln>
                  <a:noFill/>
                </a:ln>
                <a:effectLst>
                  <a:innerShdw blurRad="889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1104607" y="189199"/>
                  <a:ext cx="0" cy="36005"/>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a:off x="357348" y="3465506"/>
                  <a:ext cx="0" cy="36005"/>
                </a:xfrm>
                <a:prstGeom prst="line">
                  <a:avLst/>
                </a:prstGeom>
                <a:ln w="25400">
                  <a:solidFill>
                    <a:srgbClr val="30303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a:off x="2616482" y="3465506"/>
                  <a:ext cx="0" cy="36005"/>
                </a:xfrm>
                <a:prstGeom prst="line">
                  <a:avLst/>
                </a:prstGeom>
                <a:ln w="25400">
                  <a:solidFill>
                    <a:srgbClr val="303030"/>
                  </a:solidFill>
                </a:ln>
              </p:spPr>
              <p:style>
                <a:lnRef idx="1">
                  <a:schemeClr val="accent1"/>
                </a:lnRef>
                <a:fillRef idx="0">
                  <a:schemeClr val="accent1"/>
                </a:fillRef>
                <a:effectRef idx="0">
                  <a:schemeClr val="accent1"/>
                </a:effectRef>
                <a:fontRef idx="minor">
                  <a:schemeClr val="tx1"/>
                </a:fontRef>
              </p:style>
            </p:cxnSp>
            <p:sp>
              <p:nvSpPr>
                <p:cNvPr id="41" name="Rounded Rectangle 10"/>
                <p:cNvSpPr/>
                <p:nvPr/>
              </p:nvSpPr>
              <p:spPr>
                <a:xfrm>
                  <a:off x="1446929" y="233034"/>
                  <a:ext cx="1145509" cy="3702932"/>
                </a:xfrm>
                <a:custGeom>
                  <a:avLst/>
                  <a:gdLst>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495182 w 3429000"/>
                    <a:gd name="connsiteY6" fmla="*/ 5638800 h 5638800"/>
                    <a:gd name="connsiteX7" fmla="*/ 0 w 3429000"/>
                    <a:gd name="connsiteY7" fmla="*/ 5143618 h 5638800"/>
                    <a:gd name="connsiteX8" fmla="*/ 0 w 3429000"/>
                    <a:gd name="connsiteY8" fmla="*/ 495182 h 5638800"/>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495182 w 3429000"/>
                    <a:gd name="connsiteY6" fmla="*/ 5638800 h 5638800"/>
                    <a:gd name="connsiteX7" fmla="*/ 0 w 3429000"/>
                    <a:gd name="connsiteY7" fmla="*/ 495182 h 5638800"/>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0 w 3429000"/>
                    <a:gd name="connsiteY6" fmla="*/ 495182 h 5638800"/>
                    <a:gd name="connsiteX0" fmla="*/ 2438636 w 2933818"/>
                    <a:gd name="connsiteY0" fmla="*/ 5638800 h 5638800"/>
                    <a:gd name="connsiteX1" fmla="*/ 0 w 2933818"/>
                    <a:gd name="connsiteY1" fmla="*/ 0 h 5638800"/>
                    <a:gd name="connsiteX2" fmla="*/ 2438636 w 2933818"/>
                    <a:gd name="connsiteY2" fmla="*/ 0 h 5638800"/>
                    <a:gd name="connsiteX3" fmla="*/ 2933818 w 2933818"/>
                    <a:gd name="connsiteY3" fmla="*/ 495182 h 5638800"/>
                    <a:gd name="connsiteX4" fmla="*/ 2933818 w 2933818"/>
                    <a:gd name="connsiteY4" fmla="*/ 5143618 h 5638800"/>
                    <a:gd name="connsiteX5" fmla="*/ 2438636 w 2933818"/>
                    <a:gd name="connsiteY5" fmla="*/ 5638800 h 5638800"/>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53143 h 5153143"/>
                    <a:gd name="connsiteX1" fmla="*/ 0 w 2933818"/>
                    <a:gd name="connsiteY1" fmla="*/ 9525 h 5153143"/>
                    <a:gd name="connsiteX2" fmla="*/ 2324300 w 2933818"/>
                    <a:gd name="connsiteY2" fmla="*/ 0 h 5153143"/>
                    <a:gd name="connsiteX3" fmla="*/ 2933818 w 2933818"/>
                    <a:gd name="connsiteY3" fmla="*/ 504707 h 5153143"/>
                    <a:gd name="connsiteX4" fmla="*/ 2933818 w 2933818"/>
                    <a:gd name="connsiteY4" fmla="*/ 5153143 h 5153143"/>
                    <a:gd name="connsiteX0" fmla="*/ 2933818 w 2933818"/>
                    <a:gd name="connsiteY0" fmla="*/ 5153143 h 5153143"/>
                    <a:gd name="connsiteX1" fmla="*/ 0 w 2933818"/>
                    <a:gd name="connsiteY1" fmla="*/ 9525 h 5153143"/>
                    <a:gd name="connsiteX2" fmla="*/ 2193631 w 2933818"/>
                    <a:gd name="connsiteY2" fmla="*/ 0 h 5153143"/>
                    <a:gd name="connsiteX3" fmla="*/ 2933818 w 2933818"/>
                    <a:gd name="connsiteY3" fmla="*/ 504707 h 5153143"/>
                    <a:gd name="connsiteX4" fmla="*/ 2933818 w 2933818"/>
                    <a:gd name="connsiteY4" fmla="*/ 5153143 h 5153143"/>
                    <a:gd name="connsiteX0" fmla="*/ 2933818 w 2950152"/>
                    <a:gd name="connsiteY0" fmla="*/ 5153143 h 5153143"/>
                    <a:gd name="connsiteX1" fmla="*/ 0 w 2950152"/>
                    <a:gd name="connsiteY1" fmla="*/ 9525 h 5153143"/>
                    <a:gd name="connsiteX2" fmla="*/ 2193631 w 2950152"/>
                    <a:gd name="connsiteY2" fmla="*/ 0 h 5153143"/>
                    <a:gd name="connsiteX3" fmla="*/ 2950152 w 2950152"/>
                    <a:gd name="connsiteY3" fmla="*/ 457082 h 5153143"/>
                    <a:gd name="connsiteX4" fmla="*/ 2933818 w 2950152"/>
                    <a:gd name="connsiteY4" fmla="*/ 5153143 h 5153143"/>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2227"/>
                    <a:gd name="connsiteY0" fmla="*/ 5161224 h 5161224"/>
                    <a:gd name="connsiteX1" fmla="*/ 0 w 2962227"/>
                    <a:gd name="connsiteY1" fmla="*/ 0 h 5161224"/>
                    <a:gd name="connsiteX2" fmla="*/ 2204520 w 2962227"/>
                    <a:gd name="connsiteY2" fmla="*/ 8081 h 5161224"/>
                    <a:gd name="connsiteX3" fmla="*/ 2961041 w 2962227"/>
                    <a:gd name="connsiteY3" fmla="*/ 465163 h 5161224"/>
                    <a:gd name="connsiteX4" fmla="*/ 2944707 w 2962227"/>
                    <a:gd name="connsiteY4" fmla="*/ 5161224 h 5161224"/>
                    <a:gd name="connsiteX0" fmla="*/ 2944707 w 2962340"/>
                    <a:gd name="connsiteY0" fmla="*/ 5161224 h 5161224"/>
                    <a:gd name="connsiteX1" fmla="*/ 0 w 2962340"/>
                    <a:gd name="connsiteY1" fmla="*/ 0 h 5161224"/>
                    <a:gd name="connsiteX2" fmla="*/ 2204520 w 2962340"/>
                    <a:gd name="connsiteY2" fmla="*/ 8081 h 5161224"/>
                    <a:gd name="connsiteX3" fmla="*/ 2961041 w 2962340"/>
                    <a:gd name="connsiteY3" fmla="*/ 465163 h 5161224"/>
                    <a:gd name="connsiteX4" fmla="*/ 2944707 w 2962340"/>
                    <a:gd name="connsiteY4" fmla="*/ 5161224 h 5161224"/>
                    <a:gd name="connsiteX0" fmla="*/ 2944707 w 2962338"/>
                    <a:gd name="connsiteY0" fmla="*/ 5161224 h 5161224"/>
                    <a:gd name="connsiteX1" fmla="*/ 0 w 2962338"/>
                    <a:gd name="connsiteY1" fmla="*/ 0 h 5161224"/>
                    <a:gd name="connsiteX2" fmla="*/ 2204520 w 2962338"/>
                    <a:gd name="connsiteY2" fmla="*/ 8081 h 5161224"/>
                    <a:gd name="connsiteX3" fmla="*/ 2961041 w 2962338"/>
                    <a:gd name="connsiteY3" fmla="*/ 465163 h 5161224"/>
                    <a:gd name="connsiteX4" fmla="*/ 2944707 w 2962338"/>
                    <a:gd name="connsiteY4" fmla="*/ 5161224 h 5161224"/>
                    <a:gd name="connsiteX0" fmla="*/ 2944707 w 2962690"/>
                    <a:gd name="connsiteY0" fmla="*/ 5161224 h 5161224"/>
                    <a:gd name="connsiteX1" fmla="*/ 0 w 2962690"/>
                    <a:gd name="connsiteY1" fmla="*/ 0 h 5161224"/>
                    <a:gd name="connsiteX2" fmla="*/ 2204520 w 2962690"/>
                    <a:gd name="connsiteY2" fmla="*/ 8081 h 5161224"/>
                    <a:gd name="connsiteX3" fmla="*/ 2961041 w 2962690"/>
                    <a:gd name="connsiteY3" fmla="*/ 465163 h 5161224"/>
                    <a:gd name="connsiteX4" fmla="*/ 2944707 w 2962690"/>
                    <a:gd name="connsiteY4" fmla="*/ 5161224 h 5161224"/>
                    <a:gd name="connsiteX0" fmla="*/ 2944707 w 2962475"/>
                    <a:gd name="connsiteY0" fmla="*/ 5161224 h 5161224"/>
                    <a:gd name="connsiteX1" fmla="*/ 0 w 2962475"/>
                    <a:gd name="connsiteY1" fmla="*/ 0 h 5161224"/>
                    <a:gd name="connsiteX2" fmla="*/ 2204520 w 2962475"/>
                    <a:gd name="connsiteY2" fmla="*/ 8081 h 5161224"/>
                    <a:gd name="connsiteX3" fmla="*/ 2961041 w 2962475"/>
                    <a:gd name="connsiteY3" fmla="*/ 465163 h 5161224"/>
                    <a:gd name="connsiteX4" fmla="*/ 2944707 w 2962475"/>
                    <a:gd name="connsiteY4" fmla="*/ 5161224 h 5161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475" h="5161224">
                      <a:moveTo>
                        <a:pt x="2944707" y="5161224"/>
                      </a:moveTo>
                      <a:lnTo>
                        <a:pt x="0" y="0"/>
                      </a:lnTo>
                      <a:lnTo>
                        <a:pt x="2204520" y="8081"/>
                      </a:lnTo>
                      <a:cubicBezTo>
                        <a:pt x="2634916" y="-5893"/>
                        <a:pt x="2987869" y="66832"/>
                        <a:pt x="2961041" y="465163"/>
                      </a:cubicBezTo>
                      <a:cubicBezTo>
                        <a:pt x="2955596" y="2030517"/>
                        <a:pt x="2950152" y="3595870"/>
                        <a:pt x="2944707" y="5161224"/>
                      </a:cubicBezTo>
                      <a:close/>
                    </a:path>
                  </a:pathLst>
                </a:custGeom>
                <a:gradFill flip="none" rotWithShape="1">
                  <a:gsLst>
                    <a:gs pos="38000">
                      <a:schemeClr val="bg1">
                        <a:alpha val="1000"/>
                      </a:schemeClr>
                    </a:gs>
                    <a:gs pos="100000">
                      <a:schemeClr val="bg1">
                        <a:alpha val="3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0600324" y="2759859"/>
                <a:ext cx="163610" cy="163610"/>
                <a:chOff x="2057400" y="5105400"/>
                <a:chExt cx="685800" cy="685800"/>
              </a:xfrm>
            </p:grpSpPr>
            <p:sp>
              <p:nvSpPr>
                <p:cNvPr id="34" name="Oval 33"/>
                <p:cNvSpPr/>
                <p:nvPr/>
              </p:nvSpPr>
              <p:spPr>
                <a:xfrm>
                  <a:off x="2057400" y="5105400"/>
                  <a:ext cx="685800" cy="685800"/>
                </a:xfrm>
                <a:prstGeom prst="ellipse">
                  <a:avLst/>
                </a:prstGeom>
                <a:gradFill flip="none" rotWithShape="1">
                  <a:gsLst>
                    <a:gs pos="0">
                      <a:schemeClr val="bg1">
                        <a:lumMod val="50000"/>
                      </a:schemeClr>
                    </a:gs>
                    <a:gs pos="56000">
                      <a:srgbClr val="333333"/>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2241550" y="5314950"/>
                  <a:ext cx="266700" cy="266700"/>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5" name="Picture 54"/>
            <p:cNvPicPr>
              <a:picLocks noChangeAspect="1"/>
            </p:cNvPicPr>
            <p:nvPr/>
          </p:nvPicPr>
          <p:blipFill rotWithShape="1">
            <a:blip r:embed="rId3" cstate="print">
              <a:extLst>
                <a:ext uri="{28A0092B-C50C-407E-A947-70E740481C1C}">
                  <a14:useLocalDpi xmlns:a14="http://schemas.microsoft.com/office/drawing/2010/main" val="0"/>
                </a:ext>
              </a:extLst>
            </a:blip>
            <a:srcRect t="39519" r="3058" b="25277"/>
            <a:stretch/>
          </p:blipFill>
          <p:spPr>
            <a:xfrm>
              <a:off x="6501492" y="3677793"/>
              <a:ext cx="1874559" cy="1490900"/>
            </a:xfrm>
            <a:prstGeom prst="rect">
              <a:avLst/>
            </a:prstGeom>
          </p:spPr>
        </p:pic>
      </p:grpSp>
      <p:grpSp>
        <p:nvGrpSpPr>
          <p:cNvPr id="62" name="Group 61"/>
          <p:cNvGrpSpPr/>
          <p:nvPr/>
        </p:nvGrpSpPr>
        <p:grpSpPr>
          <a:xfrm>
            <a:off x="8856146" y="2679531"/>
            <a:ext cx="3491170" cy="2876832"/>
            <a:chOff x="8824274" y="3450059"/>
            <a:chExt cx="2387151" cy="1967086"/>
          </a:xfrm>
        </p:grpSpPr>
        <p:grpSp>
          <p:nvGrpSpPr>
            <p:cNvPr id="42" name="Group 41"/>
            <p:cNvGrpSpPr/>
            <p:nvPr/>
          </p:nvGrpSpPr>
          <p:grpSpPr>
            <a:xfrm rot="5400000">
              <a:off x="9034307" y="3240026"/>
              <a:ext cx="1967086" cy="2387151"/>
              <a:chOff x="9475468" y="141434"/>
              <a:chExt cx="2353378" cy="2855935"/>
            </a:xfrm>
          </p:grpSpPr>
          <p:grpSp>
            <p:nvGrpSpPr>
              <p:cNvPr id="43" name="Group 42"/>
              <p:cNvGrpSpPr/>
              <p:nvPr/>
            </p:nvGrpSpPr>
            <p:grpSpPr>
              <a:xfrm>
                <a:off x="9475468" y="141434"/>
                <a:ext cx="2353378" cy="2855935"/>
                <a:chOff x="339345" y="189199"/>
                <a:chExt cx="2295139" cy="3749045"/>
              </a:xfrm>
            </p:grpSpPr>
            <p:sp>
              <p:nvSpPr>
                <p:cNvPr id="47" name="Rounded Rectangle 46"/>
                <p:cNvSpPr/>
                <p:nvPr/>
              </p:nvSpPr>
              <p:spPr>
                <a:xfrm>
                  <a:off x="349872" y="199308"/>
                  <a:ext cx="2273677" cy="3738936"/>
                </a:xfrm>
                <a:prstGeom prst="roundRect">
                  <a:avLst>
                    <a:gd name="adj" fmla="val 8954"/>
                  </a:avLst>
                </a:prstGeom>
                <a:gradFill>
                  <a:gsLst>
                    <a:gs pos="0">
                      <a:schemeClr val="tx1">
                        <a:lumMod val="95000"/>
                        <a:lumOff val="5000"/>
                      </a:schemeClr>
                    </a:gs>
                    <a:gs pos="50000">
                      <a:schemeClr val="tx1">
                        <a:lumMod val="85000"/>
                        <a:lumOff val="15000"/>
                      </a:schemeClr>
                    </a:gs>
                    <a:gs pos="100000">
                      <a:schemeClr val="tx1">
                        <a:lumMod val="85000"/>
                        <a:lumOff val="15000"/>
                      </a:schemeClr>
                    </a:gs>
                  </a:gsLst>
                  <a:lin ang="5400000" scaled="0"/>
                </a:gradFill>
                <a:ln w="38100">
                  <a:gradFill flip="none" rotWithShape="1">
                    <a:gsLst>
                      <a:gs pos="0">
                        <a:schemeClr val="bg1">
                          <a:lumMod val="79000"/>
                        </a:schemeClr>
                      </a:gs>
                      <a:gs pos="100000">
                        <a:schemeClr val="bg1">
                          <a:lumMod val="87000"/>
                        </a:schemeClr>
                      </a:gs>
                      <a:gs pos="51000">
                        <a:schemeClr val="bg1">
                          <a:lumMod val="95000"/>
                        </a:schemeClr>
                      </a:gs>
                    </a:gsLst>
                    <a:lin ang="13500000" scaled="1"/>
                    <a:tileRect/>
                  </a:gradFill>
                </a:ln>
                <a:effectLst>
                  <a:outerShdw blurRad="25400" dist="12700" dir="2700000" algn="tl" rotWithShape="0">
                    <a:prstClr val="black">
                      <a:alpha val="35000"/>
                    </a:prstClr>
                  </a:outerShdw>
                </a:effectLst>
                <a:scene3d>
                  <a:camera prst="orthographicFront"/>
                  <a:lightRig rig="threePt" dir="t"/>
                </a:scene3d>
                <a:sp3d>
                  <a:bevelT w="50800" h="508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15588" y="574465"/>
                  <a:ext cx="1764386" cy="2994600"/>
                </a:xfrm>
                <a:prstGeom prst="rect">
                  <a:avLst/>
                </a:prstGeom>
                <a:gradFill flip="none" rotWithShape="1">
                  <a:gsLst>
                    <a:gs pos="0">
                      <a:schemeClr val="bg1">
                        <a:lumMod val="85000"/>
                      </a:schemeClr>
                    </a:gs>
                    <a:gs pos="99000">
                      <a:schemeClr val="bg1">
                        <a:lumMod val="73000"/>
                      </a:schemeClr>
                    </a:gs>
                  </a:gsLst>
                  <a:lin ang="5400000" scaled="1"/>
                  <a:tileRect/>
                </a:gradFill>
                <a:ln>
                  <a:noFill/>
                </a:ln>
                <a:effectLst>
                  <a:innerShdw blurRad="889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a:off x="1104607" y="189199"/>
                  <a:ext cx="0" cy="36005"/>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a:off x="357348" y="3465506"/>
                  <a:ext cx="0" cy="36005"/>
                </a:xfrm>
                <a:prstGeom prst="line">
                  <a:avLst/>
                </a:prstGeom>
                <a:ln w="25400">
                  <a:solidFill>
                    <a:srgbClr val="30303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2616482" y="3465506"/>
                  <a:ext cx="0" cy="36005"/>
                </a:xfrm>
                <a:prstGeom prst="line">
                  <a:avLst/>
                </a:prstGeom>
                <a:ln w="25400">
                  <a:solidFill>
                    <a:srgbClr val="303030"/>
                  </a:solidFill>
                </a:ln>
              </p:spPr>
              <p:style>
                <a:lnRef idx="1">
                  <a:schemeClr val="accent1"/>
                </a:lnRef>
                <a:fillRef idx="0">
                  <a:schemeClr val="accent1"/>
                </a:fillRef>
                <a:effectRef idx="0">
                  <a:schemeClr val="accent1"/>
                </a:effectRef>
                <a:fontRef idx="minor">
                  <a:schemeClr val="tx1"/>
                </a:fontRef>
              </p:style>
            </p:cxnSp>
            <p:sp>
              <p:nvSpPr>
                <p:cNvPr id="52" name="Rounded Rectangle 10"/>
                <p:cNvSpPr/>
                <p:nvPr/>
              </p:nvSpPr>
              <p:spPr>
                <a:xfrm>
                  <a:off x="1446929" y="233034"/>
                  <a:ext cx="1145509" cy="3702932"/>
                </a:xfrm>
                <a:custGeom>
                  <a:avLst/>
                  <a:gdLst>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495182 w 3429000"/>
                    <a:gd name="connsiteY6" fmla="*/ 5638800 h 5638800"/>
                    <a:gd name="connsiteX7" fmla="*/ 0 w 3429000"/>
                    <a:gd name="connsiteY7" fmla="*/ 5143618 h 5638800"/>
                    <a:gd name="connsiteX8" fmla="*/ 0 w 3429000"/>
                    <a:gd name="connsiteY8" fmla="*/ 495182 h 5638800"/>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495182 w 3429000"/>
                    <a:gd name="connsiteY6" fmla="*/ 5638800 h 5638800"/>
                    <a:gd name="connsiteX7" fmla="*/ 0 w 3429000"/>
                    <a:gd name="connsiteY7" fmla="*/ 495182 h 5638800"/>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0 w 3429000"/>
                    <a:gd name="connsiteY6" fmla="*/ 495182 h 5638800"/>
                    <a:gd name="connsiteX0" fmla="*/ 2438636 w 2933818"/>
                    <a:gd name="connsiteY0" fmla="*/ 5638800 h 5638800"/>
                    <a:gd name="connsiteX1" fmla="*/ 0 w 2933818"/>
                    <a:gd name="connsiteY1" fmla="*/ 0 h 5638800"/>
                    <a:gd name="connsiteX2" fmla="*/ 2438636 w 2933818"/>
                    <a:gd name="connsiteY2" fmla="*/ 0 h 5638800"/>
                    <a:gd name="connsiteX3" fmla="*/ 2933818 w 2933818"/>
                    <a:gd name="connsiteY3" fmla="*/ 495182 h 5638800"/>
                    <a:gd name="connsiteX4" fmla="*/ 2933818 w 2933818"/>
                    <a:gd name="connsiteY4" fmla="*/ 5143618 h 5638800"/>
                    <a:gd name="connsiteX5" fmla="*/ 2438636 w 2933818"/>
                    <a:gd name="connsiteY5" fmla="*/ 5638800 h 5638800"/>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53143 h 5153143"/>
                    <a:gd name="connsiteX1" fmla="*/ 0 w 2933818"/>
                    <a:gd name="connsiteY1" fmla="*/ 9525 h 5153143"/>
                    <a:gd name="connsiteX2" fmla="*/ 2324300 w 2933818"/>
                    <a:gd name="connsiteY2" fmla="*/ 0 h 5153143"/>
                    <a:gd name="connsiteX3" fmla="*/ 2933818 w 2933818"/>
                    <a:gd name="connsiteY3" fmla="*/ 504707 h 5153143"/>
                    <a:gd name="connsiteX4" fmla="*/ 2933818 w 2933818"/>
                    <a:gd name="connsiteY4" fmla="*/ 5153143 h 5153143"/>
                    <a:gd name="connsiteX0" fmla="*/ 2933818 w 2933818"/>
                    <a:gd name="connsiteY0" fmla="*/ 5153143 h 5153143"/>
                    <a:gd name="connsiteX1" fmla="*/ 0 w 2933818"/>
                    <a:gd name="connsiteY1" fmla="*/ 9525 h 5153143"/>
                    <a:gd name="connsiteX2" fmla="*/ 2193631 w 2933818"/>
                    <a:gd name="connsiteY2" fmla="*/ 0 h 5153143"/>
                    <a:gd name="connsiteX3" fmla="*/ 2933818 w 2933818"/>
                    <a:gd name="connsiteY3" fmla="*/ 504707 h 5153143"/>
                    <a:gd name="connsiteX4" fmla="*/ 2933818 w 2933818"/>
                    <a:gd name="connsiteY4" fmla="*/ 5153143 h 5153143"/>
                    <a:gd name="connsiteX0" fmla="*/ 2933818 w 2950152"/>
                    <a:gd name="connsiteY0" fmla="*/ 5153143 h 5153143"/>
                    <a:gd name="connsiteX1" fmla="*/ 0 w 2950152"/>
                    <a:gd name="connsiteY1" fmla="*/ 9525 h 5153143"/>
                    <a:gd name="connsiteX2" fmla="*/ 2193631 w 2950152"/>
                    <a:gd name="connsiteY2" fmla="*/ 0 h 5153143"/>
                    <a:gd name="connsiteX3" fmla="*/ 2950152 w 2950152"/>
                    <a:gd name="connsiteY3" fmla="*/ 457082 h 5153143"/>
                    <a:gd name="connsiteX4" fmla="*/ 2933818 w 2950152"/>
                    <a:gd name="connsiteY4" fmla="*/ 5153143 h 5153143"/>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2227"/>
                    <a:gd name="connsiteY0" fmla="*/ 5161224 h 5161224"/>
                    <a:gd name="connsiteX1" fmla="*/ 0 w 2962227"/>
                    <a:gd name="connsiteY1" fmla="*/ 0 h 5161224"/>
                    <a:gd name="connsiteX2" fmla="*/ 2204520 w 2962227"/>
                    <a:gd name="connsiteY2" fmla="*/ 8081 h 5161224"/>
                    <a:gd name="connsiteX3" fmla="*/ 2961041 w 2962227"/>
                    <a:gd name="connsiteY3" fmla="*/ 465163 h 5161224"/>
                    <a:gd name="connsiteX4" fmla="*/ 2944707 w 2962227"/>
                    <a:gd name="connsiteY4" fmla="*/ 5161224 h 5161224"/>
                    <a:gd name="connsiteX0" fmla="*/ 2944707 w 2962340"/>
                    <a:gd name="connsiteY0" fmla="*/ 5161224 h 5161224"/>
                    <a:gd name="connsiteX1" fmla="*/ 0 w 2962340"/>
                    <a:gd name="connsiteY1" fmla="*/ 0 h 5161224"/>
                    <a:gd name="connsiteX2" fmla="*/ 2204520 w 2962340"/>
                    <a:gd name="connsiteY2" fmla="*/ 8081 h 5161224"/>
                    <a:gd name="connsiteX3" fmla="*/ 2961041 w 2962340"/>
                    <a:gd name="connsiteY3" fmla="*/ 465163 h 5161224"/>
                    <a:gd name="connsiteX4" fmla="*/ 2944707 w 2962340"/>
                    <a:gd name="connsiteY4" fmla="*/ 5161224 h 5161224"/>
                    <a:gd name="connsiteX0" fmla="*/ 2944707 w 2962338"/>
                    <a:gd name="connsiteY0" fmla="*/ 5161224 h 5161224"/>
                    <a:gd name="connsiteX1" fmla="*/ 0 w 2962338"/>
                    <a:gd name="connsiteY1" fmla="*/ 0 h 5161224"/>
                    <a:gd name="connsiteX2" fmla="*/ 2204520 w 2962338"/>
                    <a:gd name="connsiteY2" fmla="*/ 8081 h 5161224"/>
                    <a:gd name="connsiteX3" fmla="*/ 2961041 w 2962338"/>
                    <a:gd name="connsiteY3" fmla="*/ 465163 h 5161224"/>
                    <a:gd name="connsiteX4" fmla="*/ 2944707 w 2962338"/>
                    <a:gd name="connsiteY4" fmla="*/ 5161224 h 5161224"/>
                    <a:gd name="connsiteX0" fmla="*/ 2944707 w 2962690"/>
                    <a:gd name="connsiteY0" fmla="*/ 5161224 h 5161224"/>
                    <a:gd name="connsiteX1" fmla="*/ 0 w 2962690"/>
                    <a:gd name="connsiteY1" fmla="*/ 0 h 5161224"/>
                    <a:gd name="connsiteX2" fmla="*/ 2204520 w 2962690"/>
                    <a:gd name="connsiteY2" fmla="*/ 8081 h 5161224"/>
                    <a:gd name="connsiteX3" fmla="*/ 2961041 w 2962690"/>
                    <a:gd name="connsiteY3" fmla="*/ 465163 h 5161224"/>
                    <a:gd name="connsiteX4" fmla="*/ 2944707 w 2962690"/>
                    <a:gd name="connsiteY4" fmla="*/ 5161224 h 5161224"/>
                    <a:gd name="connsiteX0" fmla="*/ 2944707 w 2962475"/>
                    <a:gd name="connsiteY0" fmla="*/ 5161224 h 5161224"/>
                    <a:gd name="connsiteX1" fmla="*/ 0 w 2962475"/>
                    <a:gd name="connsiteY1" fmla="*/ 0 h 5161224"/>
                    <a:gd name="connsiteX2" fmla="*/ 2204520 w 2962475"/>
                    <a:gd name="connsiteY2" fmla="*/ 8081 h 5161224"/>
                    <a:gd name="connsiteX3" fmla="*/ 2961041 w 2962475"/>
                    <a:gd name="connsiteY3" fmla="*/ 465163 h 5161224"/>
                    <a:gd name="connsiteX4" fmla="*/ 2944707 w 2962475"/>
                    <a:gd name="connsiteY4" fmla="*/ 5161224 h 5161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475" h="5161224">
                      <a:moveTo>
                        <a:pt x="2944707" y="5161224"/>
                      </a:moveTo>
                      <a:lnTo>
                        <a:pt x="0" y="0"/>
                      </a:lnTo>
                      <a:lnTo>
                        <a:pt x="2204520" y="8081"/>
                      </a:lnTo>
                      <a:cubicBezTo>
                        <a:pt x="2634916" y="-5893"/>
                        <a:pt x="2987869" y="66832"/>
                        <a:pt x="2961041" y="465163"/>
                      </a:cubicBezTo>
                      <a:cubicBezTo>
                        <a:pt x="2955596" y="2030517"/>
                        <a:pt x="2950152" y="3595870"/>
                        <a:pt x="2944707" y="5161224"/>
                      </a:cubicBezTo>
                      <a:close/>
                    </a:path>
                  </a:pathLst>
                </a:custGeom>
                <a:gradFill flip="none" rotWithShape="1">
                  <a:gsLst>
                    <a:gs pos="38000">
                      <a:schemeClr val="bg1">
                        <a:alpha val="1000"/>
                      </a:schemeClr>
                    </a:gs>
                    <a:gs pos="100000">
                      <a:schemeClr val="bg1">
                        <a:alpha val="3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10600324" y="2759859"/>
                <a:ext cx="163610" cy="163610"/>
                <a:chOff x="2057400" y="5105400"/>
                <a:chExt cx="685800" cy="685800"/>
              </a:xfrm>
            </p:grpSpPr>
            <p:sp>
              <p:nvSpPr>
                <p:cNvPr id="45" name="Oval 44"/>
                <p:cNvSpPr/>
                <p:nvPr/>
              </p:nvSpPr>
              <p:spPr>
                <a:xfrm>
                  <a:off x="2057400" y="5105400"/>
                  <a:ext cx="685800" cy="685800"/>
                </a:xfrm>
                <a:prstGeom prst="ellipse">
                  <a:avLst/>
                </a:prstGeom>
                <a:gradFill flip="none" rotWithShape="1">
                  <a:gsLst>
                    <a:gs pos="0">
                      <a:schemeClr val="bg1">
                        <a:lumMod val="50000"/>
                      </a:schemeClr>
                    </a:gs>
                    <a:gs pos="56000">
                      <a:srgbClr val="333333"/>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2241550" y="5314950"/>
                  <a:ext cx="266700" cy="266700"/>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6" name="Picture 55"/>
            <p:cNvPicPr>
              <a:picLocks noChangeAspect="1"/>
            </p:cNvPicPr>
            <p:nvPr/>
          </p:nvPicPr>
          <p:blipFill rotWithShape="1">
            <a:blip r:embed="rId4" cstate="print">
              <a:extLst>
                <a:ext uri="{28A0092B-C50C-407E-A947-70E740481C1C}">
                  <a14:useLocalDpi xmlns:a14="http://schemas.microsoft.com/office/drawing/2010/main" val="0"/>
                </a:ext>
              </a:extLst>
            </a:blip>
            <a:srcRect t="62848" r="3058" b="1039"/>
            <a:stretch/>
          </p:blipFill>
          <p:spPr>
            <a:xfrm>
              <a:off x="9069931" y="3705734"/>
              <a:ext cx="1874559" cy="1479884"/>
            </a:xfrm>
            <a:prstGeom prst="rect">
              <a:avLst/>
            </a:prstGeom>
          </p:spPr>
        </p:pic>
      </p:grpSp>
      <p:sp>
        <p:nvSpPr>
          <p:cNvPr id="57" name="Rectangle 56"/>
          <p:cNvSpPr/>
          <p:nvPr/>
        </p:nvSpPr>
        <p:spPr>
          <a:xfrm>
            <a:off x="8824275" y="1015397"/>
            <a:ext cx="3027756" cy="1331134"/>
          </a:xfrm>
          <a:prstGeom prst="rect">
            <a:avLst/>
          </a:prstGeom>
        </p:spPr>
        <p:txBody>
          <a:bodyPr wrap="square">
            <a:spAutoFit/>
          </a:bodyPr>
          <a:lstStyle/>
          <a:p>
            <a:pPr>
              <a:lnSpc>
                <a:spcPct val="115000"/>
              </a:lnSpc>
              <a:spcAft>
                <a:spcPts val="1000"/>
              </a:spcAft>
            </a:pPr>
            <a:r>
              <a:rPr lang="en-MY" sz="14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rPr>
              <a:t>At the end of the page, you’ll come to Replenishment Analysis. If loan instalments are paid back for the next 30 days, you’ll get to replenish your limits.</a:t>
            </a:r>
            <a:endParaRPr lang="en-US" sz="14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endParaRPr>
          </a:p>
        </p:txBody>
      </p:sp>
      <p:grpSp>
        <p:nvGrpSpPr>
          <p:cNvPr id="2" name="Group 1"/>
          <p:cNvGrpSpPr/>
          <p:nvPr/>
        </p:nvGrpSpPr>
        <p:grpSpPr>
          <a:xfrm>
            <a:off x="2484783" y="5847268"/>
            <a:ext cx="7302770" cy="410882"/>
            <a:chOff x="2484783" y="5847268"/>
            <a:chExt cx="7302770" cy="410882"/>
          </a:xfrm>
        </p:grpSpPr>
        <p:sp>
          <p:nvSpPr>
            <p:cNvPr id="58" name="Rectangle 57"/>
            <p:cNvSpPr/>
            <p:nvPr/>
          </p:nvSpPr>
          <p:spPr>
            <a:xfrm>
              <a:off x="3321775" y="5847268"/>
              <a:ext cx="5562420" cy="410882"/>
            </a:xfrm>
            <a:prstGeom prst="rect">
              <a:avLst/>
            </a:prstGeom>
          </p:spPr>
          <p:txBody>
            <a:bodyPr wrap="none">
              <a:spAutoFit/>
            </a:bodyPr>
            <a:lstStyle/>
            <a:p>
              <a:pPr algn="ctr">
                <a:lnSpc>
                  <a:spcPct val="115000"/>
                </a:lnSpc>
                <a:spcAft>
                  <a:spcPts val="1000"/>
                </a:spcAft>
              </a:pPr>
              <a:r>
                <a:rPr lang="en-MY" b="1" i="1" dirty="0">
                  <a:solidFill>
                    <a:srgbClr val="1B2561"/>
                  </a:solidFill>
                  <a:effectLst/>
                  <a:latin typeface="Segoe UI" panose="020B0502040204020203" pitchFamily="34" charset="0"/>
                  <a:ea typeface="Calibri" panose="020F0502020204030204" pitchFamily="34" charset="0"/>
                  <a:cs typeface="Segoe UI" panose="020B0502040204020203" pitchFamily="34" charset="0"/>
                </a:rPr>
                <a:t>Keeping track of your credit has never been easier</a:t>
              </a:r>
              <a:endParaRPr lang="en-US" b="1" i="1" dirty="0">
                <a:solidFill>
                  <a:srgbClr val="1B2561"/>
                </a:solidFill>
                <a:effectLst/>
                <a:latin typeface="Segoe UI" panose="020B0502040204020203" pitchFamily="34" charset="0"/>
                <a:ea typeface="Calibri" panose="020F0502020204030204" pitchFamily="34" charset="0"/>
                <a:cs typeface="Segoe UI" panose="020B0502040204020203" pitchFamily="34" charset="0"/>
              </a:endParaRPr>
            </a:p>
          </p:txBody>
        </p:sp>
        <p:cxnSp>
          <p:nvCxnSpPr>
            <p:cNvPr id="64" name="Straight Connector 63"/>
            <p:cNvCxnSpPr/>
            <p:nvPr/>
          </p:nvCxnSpPr>
          <p:spPr>
            <a:xfrm flipH="1">
              <a:off x="2484783" y="6031839"/>
              <a:ext cx="764755" cy="0"/>
            </a:xfrm>
            <a:prstGeom prst="line">
              <a:avLst/>
            </a:prstGeom>
            <a:ln w="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9022798" y="6031839"/>
              <a:ext cx="764755" cy="0"/>
            </a:xfrm>
            <a:prstGeom prst="line">
              <a:avLst/>
            </a:prstGeom>
            <a:ln w="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30F54AED-C47A-4E4B-91E2-AEC3D202C3F6}" type="slidenum">
              <a:rPr lang="en-US" smtClean="0"/>
              <a:t>8</a:t>
            </a:fld>
            <a:endParaRPr lang="en-US"/>
          </a:p>
        </p:txBody>
      </p:sp>
    </p:spTree>
    <p:extLst>
      <p:ext uri="{BB962C8B-B14F-4D97-AF65-F5344CB8AC3E}">
        <p14:creationId xmlns:p14="http://schemas.microsoft.com/office/powerpoint/2010/main" val="322608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5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0"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2414" y="168599"/>
            <a:ext cx="9700591" cy="1366528"/>
          </a:xfrm>
          <a:prstGeom prst="rect">
            <a:avLst/>
          </a:prstGeom>
        </p:spPr>
        <p:txBody>
          <a:bodyPr wrap="square">
            <a:spAutoFit/>
          </a:bodyPr>
          <a:lstStyle/>
          <a:p>
            <a:pPr>
              <a:lnSpc>
                <a:spcPct val="115000"/>
              </a:lnSpc>
            </a:pPr>
            <a:r>
              <a:rPr lang="en-US" sz="240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Now, on to the real question: How exactly does the loan process work? </a:t>
            </a:r>
          </a:p>
          <a:p>
            <a:pPr>
              <a:lnSpc>
                <a:spcPct val="115000"/>
              </a:lnSpc>
            </a:pPr>
            <a:r>
              <a:rPr lang="en-US" sz="2400" b="1"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Go to “Invoices” where you’ll see three subsections – </a:t>
            </a:r>
          </a:p>
          <a:p>
            <a:pPr>
              <a:lnSpc>
                <a:spcPct val="115000"/>
              </a:lnSpc>
            </a:pPr>
            <a:r>
              <a:rPr lang="en-US" sz="2400" b="1" dirty="0">
                <a:solidFill>
                  <a:srgbClr val="1B2561"/>
                </a:solidFill>
                <a:effectLst/>
                <a:latin typeface="Segoe UI" panose="020B0502040204020203" pitchFamily="34" charset="0"/>
                <a:ea typeface="Calibri" panose="020F0502020204030204" pitchFamily="34" charset="0"/>
                <a:cs typeface="Segoe UI" panose="020B0502040204020203" pitchFamily="34" charset="0"/>
              </a:rPr>
              <a:t>Generate, Approval Pending, and Disbursement Request. </a:t>
            </a:r>
          </a:p>
        </p:txBody>
      </p:sp>
      <p:grpSp>
        <p:nvGrpSpPr>
          <p:cNvPr id="3" name="Group 2"/>
          <p:cNvGrpSpPr/>
          <p:nvPr/>
        </p:nvGrpSpPr>
        <p:grpSpPr>
          <a:xfrm>
            <a:off x="4543200" y="3605552"/>
            <a:ext cx="3123021" cy="2573465"/>
            <a:chOff x="4543200" y="3605552"/>
            <a:chExt cx="3123021" cy="2573465"/>
          </a:xfrm>
        </p:grpSpPr>
        <p:grpSp>
          <p:nvGrpSpPr>
            <p:cNvPr id="31" name="Group 30"/>
            <p:cNvGrpSpPr/>
            <p:nvPr/>
          </p:nvGrpSpPr>
          <p:grpSpPr>
            <a:xfrm rot="5400000">
              <a:off x="4817978" y="3330774"/>
              <a:ext cx="2573465" cy="3123021"/>
              <a:chOff x="9475468" y="141434"/>
              <a:chExt cx="2353378" cy="2855935"/>
            </a:xfrm>
          </p:grpSpPr>
          <p:grpSp>
            <p:nvGrpSpPr>
              <p:cNvPr id="32" name="Group 31"/>
              <p:cNvGrpSpPr/>
              <p:nvPr/>
            </p:nvGrpSpPr>
            <p:grpSpPr>
              <a:xfrm>
                <a:off x="9475468" y="141434"/>
                <a:ext cx="2353378" cy="2855935"/>
                <a:chOff x="339345" y="189199"/>
                <a:chExt cx="2295139" cy="3749045"/>
              </a:xfrm>
            </p:grpSpPr>
            <p:sp>
              <p:nvSpPr>
                <p:cNvPr id="36" name="Rounded Rectangle 35"/>
                <p:cNvSpPr/>
                <p:nvPr/>
              </p:nvSpPr>
              <p:spPr>
                <a:xfrm>
                  <a:off x="349872" y="199308"/>
                  <a:ext cx="2273677" cy="3738936"/>
                </a:xfrm>
                <a:prstGeom prst="roundRect">
                  <a:avLst>
                    <a:gd name="adj" fmla="val 8954"/>
                  </a:avLst>
                </a:prstGeom>
                <a:gradFill>
                  <a:gsLst>
                    <a:gs pos="0">
                      <a:schemeClr val="tx1">
                        <a:lumMod val="95000"/>
                        <a:lumOff val="5000"/>
                      </a:schemeClr>
                    </a:gs>
                    <a:gs pos="50000">
                      <a:schemeClr val="tx1">
                        <a:lumMod val="85000"/>
                        <a:lumOff val="15000"/>
                      </a:schemeClr>
                    </a:gs>
                    <a:gs pos="100000">
                      <a:schemeClr val="tx1">
                        <a:lumMod val="85000"/>
                        <a:lumOff val="15000"/>
                      </a:schemeClr>
                    </a:gs>
                  </a:gsLst>
                  <a:lin ang="5400000" scaled="0"/>
                </a:gradFill>
                <a:ln w="38100">
                  <a:gradFill flip="none" rotWithShape="1">
                    <a:gsLst>
                      <a:gs pos="0">
                        <a:schemeClr val="bg1">
                          <a:lumMod val="79000"/>
                        </a:schemeClr>
                      </a:gs>
                      <a:gs pos="100000">
                        <a:schemeClr val="bg1">
                          <a:lumMod val="87000"/>
                        </a:schemeClr>
                      </a:gs>
                      <a:gs pos="51000">
                        <a:schemeClr val="bg1">
                          <a:lumMod val="95000"/>
                        </a:schemeClr>
                      </a:gs>
                    </a:gsLst>
                    <a:lin ang="13500000" scaled="1"/>
                    <a:tileRect/>
                  </a:gradFill>
                </a:ln>
                <a:effectLst>
                  <a:outerShdw blurRad="25400" dist="12700" dir="2700000" algn="tl" rotWithShape="0">
                    <a:prstClr val="black">
                      <a:alpha val="35000"/>
                    </a:prstClr>
                  </a:outerShdw>
                </a:effectLst>
                <a:scene3d>
                  <a:camera prst="orthographicFront"/>
                  <a:lightRig rig="threePt" dir="t"/>
                </a:scene3d>
                <a:sp3d>
                  <a:bevelT w="50800" h="508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15588" y="574465"/>
                  <a:ext cx="1764386" cy="2994600"/>
                </a:xfrm>
                <a:prstGeom prst="rect">
                  <a:avLst/>
                </a:prstGeom>
                <a:gradFill flip="none" rotWithShape="1">
                  <a:gsLst>
                    <a:gs pos="0">
                      <a:schemeClr val="bg1">
                        <a:lumMod val="85000"/>
                      </a:schemeClr>
                    </a:gs>
                    <a:gs pos="99000">
                      <a:schemeClr val="bg1">
                        <a:lumMod val="73000"/>
                      </a:schemeClr>
                    </a:gs>
                  </a:gsLst>
                  <a:lin ang="5400000" scaled="1"/>
                  <a:tileRect/>
                </a:gradFill>
                <a:ln>
                  <a:noFill/>
                </a:ln>
                <a:effectLst>
                  <a:innerShdw blurRad="889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1104607" y="189199"/>
                  <a:ext cx="0" cy="36005"/>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a:off x="357348" y="3465506"/>
                  <a:ext cx="0" cy="36005"/>
                </a:xfrm>
                <a:prstGeom prst="line">
                  <a:avLst/>
                </a:prstGeom>
                <a:ln w="25400">
                  <a:solidFill>
                    <a:srgbClr val="30303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a:off x="2616482" y="3465506"/>
                  <a:ext cx="0" cy="36005"/>
                </a:xfrm>
                <a:prstGeom prst="line">
                  <a:avLst/>
                </a:prstGeom>
                <a:ln w="25400">
                  <a:solidFill>
                    <a:srgbClr val="303030"/>
                  </a:solidFill>
                </a:ln>
              </p:spPr>
              <p:style>
                <a:lnRef idx="1">
                  <a:schemeClr val="accent1"/>
                </a:lnRef>
                <a:fillRef idx="0">
                  <a:schemeClr val="accent1"/>
                </a:fillRef>
                <a:effectRef idx="0">
                  <a:schemeClr val="accent1"/>
                </a:effectRef>
                <a:fontRef idx="minor">
                  <a:schemeClr val="tx1"/>
                </a:fontRef>
              </p:style>
            </p:cxnSp>
            <p:sp>
              <p:nvSpPr>
                <p:cNvPr id="41" name="Rounded Rectangle 10"/>
                <p:cNvSpPr/>
                <p:nvPr/>
              </p:nvSpPr>
              <p:spPr>
                <a:xfrm>
                  <a:off x="1446929" y="233034"/>
                  <a:ext cx="1145509" cy="3702932"/>
                </a:xfrm>
                <a:custGeom>
                  <a:avLst/>
                  <a:gdLst>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495182 w 3429000"/>
                    <a:gd name="connsiteY6" fmla="*/ 5638800 h 5638800"/>
                    <a:gd name="connsiteX7" fmla="*/ 0 w 3429000"/>
                    <a:gd name="connsiteY7" fmla="*/ 5143618 h 5638800"/>
                    <a:gd name="connsiteX8" fmla="*/ 0 w 3429000"/>
                    <a:gd name="connsiteY8" fmla="*/ 495182 h 5638800"/>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495182 w 3429000"/>
                    <a:gd name="connsiteY6" fmla="*/ 5638800 h 5638800"/>
                    <a:gd name="connsiteX7" fmla="*/ 0 w 3429000"/>
                    <a:gd name="connsiteY7" fmla="*/ 495182 h 5638800"/>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0 w 3429000"/>
                    <a:gd name="connsiteY6" fmla="*/ 495182 h 5638800"/>
                    <a:gd name="connsiteX0" fmla="*/ 2438636 w 2933818"/>
                    <a:gd name="connsiteY0" fmla="*/ 5638800 h 5638800"/>
                    <a:gd name="connsiteX1" fmla="*/ 0 w 2933818"/>
                    <a:gd name="connsiteY1" fmla="*/ 0 h 5638800"/>
                    <a:gd name="connsiteX2" fmla="*/ 2438636 w 2933818"/>
                    <a:gd name="connsiteY2" fmla="*/ 0 h 5638800"/>
                    <a:gd name="connsiteX3" fmla="*/ 2933818 w 2933818"/>
                    <a:gd name="connsiteY3" fmla="*/ 495182 h 5638800"/>
                    <a:gd name="connsiteX4" fmla="*/ 2933818 w 2933818"/>
                    <a:gd name="connsiteY4" fmla="*/ 5143618 h 5638800"/>
                    <a:gd name="connsiteX5" fmla="*/ 2438636 w 2933818"/>
                    <a:gd name="connsiteY5" fmla="*/ 5638800 h 5638800"/>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53143 h 5153143"/>
                    <a:gd name="connsiteX1" fmla="*/ 0 w 2933818"/>
                    <a:gd name="connsiteY1" fmla="*/ 9525 h 5153143"/>
                    <a:gd name="connsiteX2" fmla="*/ 2324300 w 2933818"/>
                    <a:gd name="connsiteY2" fmla="*/ 0 h 5153143"/>
                    <a:gd name="connsiteX3" fmla="*/ 2933818 w 2933818"/>
                    <a:gd name="connsiteY3" fmla="*/ 504707 h 5153143"/>
                    <a:gd name="connsiteX4" fmla="*/ 2933818 w 2933818"/>
                    <a:gd name="connsiteY4" fmla="*/ 5153143 h 5153143"/>
                    <a:gd name="connsiteX0" fmla="*/ 2933818 w 2933818"/>
                    <a:gd name="connsiteY0" fmla="*/ 5153143 h 5153143"/>
                    <a:gd name="connsiteX1" fmla="*/ 0 w 2933818"/>
                    <a:gd name="connsiteY1" fmla="*/ 9525 h 5153143"/>
                    <a:gd name="connsiteX2" fmla="*/ 2193631 w 2933818"/>
                    <a:gd name="connsiteY2" fmla="*/ 0 h 5153143"/>
                    <a:gd name="connsiteX3" fmla="*/ 2933818 w 2933818"/>
                    <a:gd name="connsiteY3" fmla="*/ 504707 h 5153143"/>
                    <a:gd name="connsiteX4" fmla="*/ 2933818 w 2933818"/>
                    <a:gd name="connsiteY4" fmla="*/ 5153143 h 5153143"/>
                    <a:gd name="connsiteX0" fmla="*/ 2933818 w 2950152"/>
                    <a:gd name="connsiteY0" fmla="*/ 5153143 h 5153143"/>
                    <a:gd name="connsiteX1" fmla="*/ 0 w 2950152"/>
                    <a:gd name="connsiteY1" fmla="*/ 9525 h 5153143"/>
                    <a:gd name="connsiteX2" fmla="*/ 2193631 w 2950152"/>
                    <a:gd name="connsiteY2" fmla="*/ 0 h 5153143"/>
                    <a:gd name="connsiteX3" fmla="*/ 2950152 w 2950152"/>
                    <a:gd name="connsiteY3" fmla="*/ 457082 h 5153143"/>
                    <a:gd name="connsiteX4" fmla="*/ 2933818 w 2950152"/>
                    <a:gd name="connsiteY4" fmla="*/ 5153143 h 5153143"/>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2227"/>
                    <a:gd name="connsiteY0" fmla="*/ 5161224 h 5161224"/>
                    <a:gd name="connsiteX1" fmla="*/ 0 w 2962227"/>
                    <a:gd name="connsiteY1" fmla="*/ 0 h 5161224"/>
                    <a:gd name="connsiteX2" fmla="*/ 2204520 w 2962227"/>
                    <a:gd name="connsiteY2" fmla="*/ 8081 h 5161224"/>
                    <a:gd name="connsiteX3" fmla="*/ 2961041 w 2962227"/>
                    <a:gd name="connsiteY3" fmla="*/ 465163 h 5161224"/>
                    <a:gd name="connsiteX4" fmla="*/ 2944707 w 2962227"/>
                    <a:gd name="connsiteY4" fmla="*/ 5161224 h 5161224"/>
                    <a:gd name="connsiteX0" fmla="*/ 2944707 w 2962340"/>
                    <a:gd name="connsiteY0" fmla="*/ 5161224 h 5161224"/>
                    <a:gd name="connsiteX1" fmla="*/ 0 w 2962340"/>
                    <a:gd name="connsiteY1" fmla="*/ 0 h 5161224"/>
                    <a:gd name="connsiteX2" fmla="*/ 2204520 w 2962340"/>
                    <a:gd name="connsiteY2" fmla="*/ 8081 h 5161224"/>
                    <a:gd name="connsiteX3" fmla="*/ 2961041 w 2962340"/>
                    <a:gd name="connsiteY3" fmla="*/ 465163 h 5161224"/>
                    <a:gd name="connsiteX4" fmla="*/ 2944707 w 2962340"/>
                    <a:gd name="connsiteY4" fmla="*/ 5161224 h 5161224"/>
                    <a:gd name="connsiteX0" fmla="*/ 2944707 w 2962338"/>
                    <a:gd name="connsiteY0" fmla="*/ 5161224 h 5161224"/>
                    <a:gd name="connsiteX1" fmla="*/ 0 w 2962338"/>
                    <a:gd name="connsiteY1" fmla="*/ 0 h 5161224"/>
                    <a:gd name="connsiteX2" fmla="*/ 2204520 w 2962338"/>
                    <a:gd name="connsiteY2" fmla="*/ 8081 h 5161224"/>
                    <a:gd name="connsiteX3" fmla="*/ 2961041 w 2962338"/>
                    <a:gd name="connsiteY3" fmla="*/ 465163 h 5161224"/>
                    <a:gd name="connsiteX4" fmla="*/ 2944707 w 2962338"/>
                    <a:gd name="connsiteY4" fmla="*/ 5161224 h 5161224"/>
                    <a:gd name="connsiteX0" fmla="*/ 2944707 w 2962690"/>
                    <a:gd name="connsiteY0" fmla="*/ 5161224 h 5161224"/>
                    <a:gd name="connsiteX1" fmla="*/ 0 w 2962690"/>
                    <a:gd name="connsiteY1" fmla="*/ 0 h 5161224"/>
                    <a:gd name="connsiteX2" fmla="*/ 2204520 w 2962690"/>
                    <a:gd name="connsiteY2" fmla="*/ 8081 h 5161224"/>
                    <a:gd name="connsiteX3" fmla="*/ 2961041 w 2962690"/>
                    <a:gd name="connsiteY3" fmla="*/ 465163 h 5161224"/>
                    <a:gd name="connsiteX4" fmla="*/ 2944707 w 2962690"/>
                    <a:gd name="connsiteY4" fmla="*/ 5161224 h 5161224"/>
                    <a:gd name="connsiteX0" fmla="*/ 2944707 w 2962475"/>
                    <a:gd name="connsiteY0" fmla="*/ 5161224 h 5161224"/>
                    <a:gd name="connsiteX1" fmla="*/ 0 w 2962475"/>
                    <a:gd name="connsiteY1" fmla="*/ 0 h 5161224"/>
                    <a:gd name="connsiteX2" fmla="*/ 2204520 w 2962475"/>
                    <a:gd name="connsiteY2" fmla="*/ 8081 h 5161224"/>
                    <a:gd name="connsiteX3" fmla="*/ 2961041 w 2962475"/>
                    <a:gd name="connsiteY3" fmla="*/ 465163 h 5161224"/>
                    <a:gd name="connsiteX4" fmla="*/ 2944707 w 2962475"/>
                    <a:gd name="connsiteY4" fmla="*/ 5161224 h 5161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475" h="5161224">
                      <a:moveTo>
                        <a:pt x="2944707" y="5161224"/>
                      </a:moveTo>
                      <a:lnTo>
                        <a:pt x="0" y="0"/>
                      </a:lnTo>
                      <a:lnTo>
                        <a:pt x="2204520" y="8081"/>
                      </a:lnTo>
                      <a:cubicBezTo>
                        <a:pt x="2634916" y="-5893"/>
                        <a:pt x="2987869" y="66832"/>
                        <a:pt x="2961041" y="465163"/>
                      </a:cubicBezTo>
                      <a:cubicBezTo>
                        <a:pt x="2955596" y="2030517"/>
                        <a:pt x="2950152" y="3595870"/>
                        <a:pt x="2944707" y="5161224"/>
                      </a:cubicBezTo>
                      <a:close/>
                    </a:path>
                  </a:pathLst>
                </a:custGeom>
                <a:gradFill flip="none" rotWithShape="1">
                  <a:gsLst>
                    <a:gs pos="38000">
                      <a:schemeClr val="bg1">
                        <a:alpha val="1000"/>
                      </a:schemeClr>
                    </a:gs>
                    <a:gs pos="100000">
                      <a:schemeClr val="bg1">
                        <a:alpha val="3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0600324" y="2759859"/>
                <a:ext cx="163610" cy="163610"/>
                <a:chOff x="2057400" y="5105400"/>
                <a:chExt cx="685800" cy="685800"/>
              </a:xfrm>
            </p:grpSpPr>
            <p:sp>
              <p:nvSpPr>
                <p:cNvPr id="34" name="Oval 33"/>
                <p:cNvSpPr/>
                <p:nvPr/>
              </p:nvSpPr>
              <p:spPr>
                <a:xfrm>
                  <a:off x="2057400" y="5105400"/>
                  <a:ext cx="685800" cy="685800"/>
                </a:xfrm>
                <a:prstGeom prst="ellipse">
                  <a:avLst/>
                </a:prstGeom>
                <a:gradFill flip="none" rotWithShape="1">
                  <a:gsLst>
                    <a:gs pos="0">
                      <a:schemeClr val="bg1">
                        <a:lumMod val="50000"/>
                      </a:schemeClr>
                    </a:gs>
                    <a:gs pos="56000">
                      <a:srgbClr val="333333"/>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2241550" y="5314950"/>
                  <a:ext cx="266700" cy="266700"/>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b="5357"/>
            <a:stretch/>
          </p:blipFill>
          <p:spPr>
            <a:xfrm>
              <a:off x="4850733" y="3880410"/>
              <a:ext cx="2494555" cy="2006040"/>
            </a:xfrm>
            <a:prstGeom prst="rect">
              <a:avLst/>
            </a:prstGeom>
          </p:spPr>
        </p:pic>
      </p:grpSp>
      <p:grpSp>
        <p:nvGrpSpPr>
          <p:cNvPr id="4" name="Group 3"/>
          <p:cNvGrpSpPr/>
          <p:nvPr/>
        </p:nvGrpSpPr>
        <p:grpSpPr>
          <a:xfrm>
            <a:off x="8256544" y="3585108"/>
            <a:ext cx="3123021" cy="2573465"/>
            <a:chOff x="8256544" y="3585108"/>
            <a:chExt cx="3123021" cy="2573465"/>
          </a:xfrm>
        </p:grpSpPr>
        <p:grpSp>
          <p:nvGrpSpPr>
            <p:cNvPr id="42" name="Group 41"/>
            <p:cNvGrpSpPr/>
            <p:nvPr/>
          </p:nvGrpSpPr>
          <p:grpSpPr>
            <a:xfrm rot="5400000">
              <a:off x="8531322" y="3310330"/>
              <a:ext cx="2573465" cy="3123021"/>
              <a:chOff x="9475468" y="141434"/>
              <a:chExt cx="2353378" cy="2855935"/>
            </a:xfrm>
          </p:grpSpPr>
          <p:grpSp>
            <p:nvGrpSpPr>
              <p:cNvPr id="43" name="Group 42"/>
              <p:cNvGrpSpPr/>
              <p:nvPr/>
            </p:nvGrpSpPr>
            <p:grpSpPr>
              <a:xfrm>
                <a:off x="9475468" y="141434"/>
                <a:ext cx="2353378" cy="2855935"/>
                <a:chOff x="339345" y="189199"/>
                <a:chExt cx="2295139" cy="3749045"/>
              </a:xfrm>
            </p:grpSpPr>
            <p:sp>
              <p:nvSpPr>
                <p:cNvPr id="47" name="Rounded Rectangle 46"/>
                <p:cNvSpPr/>
                <p:nvPr/>
              </p:nvSpPr>
              <p:spPr>
                <a:xfrm>
                  <a:off x="349872" y="199308"/>
                  <a:ext cx="2273677" cy="3738936"/>
                </a:xfrm>
                <a:prstGeom prst="roundRect">
                  <a:avLst>
                    <a:gd name="adj" fmla="val 8954"/>
                  </a:avLst>
                </a:prstGeom>
                <a:gradFill>
                  <a:gsLst>
                    <a:gs pos="0">
                      <a:schemeClr val="tx1">
                        <a:lumMod val="95000"/>
                        <a:lumOff val="5000"/>
                      </a:schemeClr>
                    </a:gs>
                    <a:gs pos="50000">
                      <a:schemeClr val="tx1">
                        <a:lumMod val="85000"/>
                        <a:lumOff val="15000"/>
                      </a:schemeClr>
                    </a:gs>
                    <a:gs pos="100000">
                      <a:schemeClr val="tx1">
                        <a:lumMod val="85000"/>
                        <a:lumOff val="15000"/>
                      </a:schemeClr>
                    </a:gs>
                  </a:gsLst>
                  <a:lin ang="5400000" scaled="0"/>
                </a:gradFill>
                <a:ln w="38100">
                  <a:gradFill flip="none" rotWithShape="1">
                    <a:gsLst>
                      <a:gs pos="0">
                        <a:schemeClr val="bg1">
                          <a:lumMod val="79000"/>
                        </a:schemeClr>
                      </a:gs>
                      <a:gs pos="100000">
                        <a:schemeClr val="bg1">
                          <a:lumMod val="87000"/>
                        </a:schemeClr>
                      </a:gs>
                      <a:gs pos="51000">
                        <a:schemeClr val="bg1">
                          <a:lumMod val="95000"/>
                        </a:schemeClr>
                      </a:gs>
                    </a:gsLst>
                    <a:lin ang="13500000" scaled="1"/>
                    <a:tileRect/>
                  </a:gradFill>
                </a:ln>
                <a:effectLst>
                  <a:outerShdw blurRad="25400" dist="12700" dir="2700000" algn="tl" rotWithShape="0">
                    <a:prstClr val="black">
                      <a:alpha val="35000"/>
                    </a:prstClr>
                  </a:outerShdw>
                </a:effectLst>
                <a:scene3d>
                  <a:camera prst="orthographicFront"/>
                  <a:lightRig rig="threePt" dir="t"/>
                </a:scene3d>
                <a:sp3d>
                  <a:bevelT w="50800" h="508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15588" y="574465"/>
                  <a:ext cx="1764386" cy="2994600"/>
                </a:xfrm>
                <a:prstGeom prst="rect">
                  <a:avLst/>
                </a:prstGeom>
                <a:gradFill flip="none" rotWithShape="1">
                  <a:gsLst>
                    <a:gs pos="0">
                      <a:schemeClr val="bg1">
                        <a:lumMod val="85000"/>
                      </a:schemeClr>
                    </a:gs>
                    <a:gs pos="99000">
                      <a:schemeClr val="bg1">
                        <a:lumMod val="73000"/>
                      </a:schemeClr>
                    </a:gs>
                  </a:gsLst>
                  <a:lin ang="5400000" scaled="1"/>
                  <a:tileRect/>
                </a:gradFill>
                <a:ln>
                  <a:noFill/>
                </a:ln>
                <a:effectLst>
                  <a:innerShdw blurRad="889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a:off x="1104607" y="189199"/>
                  <a:ext cx="0" cy="36005"/>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a:off x="357348" y="3465506"/>
                  <a:ext cx="0" cy="36005"/>
                </a:xfrm>
                <a:prstGeom prst="line">
                  <a:avLst/>
                </a:prstGeom>
                <a:ln w="25400">
                  <a:solidFill>
                    <a:srgbClr val="30303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2616482" y="3465506"/>
                  <a:ext cx="0" cy="36005"/>
                </a:xfrm>
                <a:prstGeom prst="line">
                  <a:avLst/>
                </a:prstGeom>
                <a:ln w="25400">
                  <a:solidFill>
                    <a:srgbClr val="303030"/>
                  </a:solidFill>
                </a:ln>
              </p:spPr>
              <p:style>
                <a:lnRef idx="1">
                  <a:schemeClr val="accent1"/>
                </a:lnRef>
                <a:fillRef idx="0">
                  <a:schemeClr val="accent1"/>
                </a:fillRef>
                <a:effectRef idx="0">
                  <a:schemeClr val="accent1"/>
                </a:effectRef>
                <a:fontRef idx="minor">
                  <a:schemeClr val="tx1"/>
                </a:fontRef>
              </p:style>
            </p:cxnSp>
            <p:sp>
              <p:nvSpPr>
                <p:cNvPr id="52" name="Rounded Rectangle 10"/>
                <p:cNvSpPr/>
                <p:nvPr/>
              </p:nvSpPr>
              <p:spPr>
                <a:xfrm>
                  <a:off x="1446929" y="233034"/>
                  <a:ext cx="1145509" cy="3702932"/>
                </a:xfrm>
                <a:custGeom>
                  <a:avLst/>
                  <a:gdLst>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495182 w 3429000"/>
                    <a:gd name="connsiteY6" fmla="*/ 5638800 h 5638800"/>
                    <a:gd name="connsiteX7" fmla="*/ 0 w 3429000"/>
                    <a:gd name="connsiteY7" fmla="*/ 5143618 h 5638800"/>
                    <a:gd name="connsiteX8" fmla="*/ 0 w 3429000"/>
                    <a:gd name="connsiteY8" fmla="*/ 495182 h 5638800"/>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495182 w 3429000"/>
                    <a:gd name="connsiteY6" fmla="*/ 5638800 h 5638800"/>
                    <a:gd name="connsiteX7" fmla="*/ 0 w 3429000"/>
                    <a:gd name="connsiteY7" fmla="*/ 495182 h 5638800"/>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0 w 3429000"/>
                    <a:gd name="connsiteY6" fmla="*/ 495182 h 5638800"/>
                    <a:gd name="connsiteX0" fmla="*/ 2438636 w 2933818"/>
                    <a:gd name="connsiteY0" fmla="*/ 5638800 h 5638800"/>
                    <a:gd name="connsiteX1" fmla="*/ 0 w 2933818"/>
                    <a:gd name="connsiteY1" fmla="*/ 0 h 5638800"/>
                    <a:gd name="connsiteX2" fmla="*/ 2438636 w 2933818"/>
                    <a:gd name="connsiteY2" fmla="*/ 0 h 5638800"/>
                    <a:gd name="connsiteX3" fmla="*/ 2933818 w 2933818"/>
                    <a:gd name="connsiteY3" fmla="*/ 495182 h 5638800"/>
                    <a:gd name="connsiteX4" fmla="*/ 2933818 w 2933818"/>
                    <a:gd name="connsiteY4" fmla="*/ 5143618 h 5638800"/>
                    <a:gd name="connsiteX5" fmla="*/ 2438636 w 2933818"/>
                    <a:gd name="connsiteY5" fmla="*/ 5638800 h 5638800"/>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53143 h 5153143"/>
                    <a:gd name="connsiteX1" fmla="*/ 0 w 2933818"/>
                    <a:gd name="connsiteY1" fmla="*/ 9525 h 5153143"/>
                    <a:gd name="connsiteX2" fmla="*/ 2324300 w 2933818"/>
                    <a:gd name="connsiteY2" fmla="*/ 0 h 5153143"/>
                    <a:gd name="connsiteX3" fmla="*/ 2933818 w 2933818"/>
                    <a:gd name="connsiteY3" fmla="*/ 504707 h 5153143"/>
                    <a:gd name="connsiteX4" fmla="*/ 2933818 w 2933818"/>
                    <a:gd name="connsiteY4" fmla="*/ 5153143 h 5153143"/>
                    <a:gd name="connsiteX0" fmla="*/ 2933818 w 2933818"/>
                    <a:gd name="connsiteY0" fmla="*/ 5153143 h 5153143"/>
                    <a:gd name="connsiteX1" fmla="*/ 0 w 2933818"/>
                    <a:gd name="connsiteY1" fmla="*/ 9525 h 5153143"/>
                    <a:gd name="connsiteX2" fmla="*/ 2193631 w 2933818"/>
                    <a:gd name="connsiteY2" fmla="*/ 0 h 5153143"/>
                    <a:gd name="connsiteX3" fmla="*/ 2933818 w 2933818"/>
                    <a:gd name="connsiteY3" fmla="*/ 504707 h 5153143"/>
                    <a:gd name="connsiteX4" fmla="*/ 2933818 w 2933818"/>
                    <a:gd name="connsiteY4" fmla="*/ 5153143 h 5153143"/>
                    <a:gd name="connsiteX0" fmla="*/ 2933818 w 2950152"/>
                    <a:gd name="connsiteY0" fmla="*/ 5153143 h 5153143"/>
                    <a:gd name="connsiteX1" fmla="*/ 0 w 2950152"/>
                    <a:gd name="connsiteY1" fmla="*/ 9525 h 5153143"/>
                    <a:gd name="connsiteX2" fmla="*/ 2193631 w 2950152"/>
                    <a:gd name="connsiteY2" fmla="*/ 0 h 5153143"/>
                    <a:gd name="connsiteX3" fmla="*/ 2950152 w 2950152"/>
                    <a:gd name="connsiteY3" fmla="*/ 457082 h 5153143"/>
                    <a:gd name="connsiteX4" fmla="*/ 2933818 w 2950152"/>
                    <a:gd name="connsiteY4" fmla="*/ 5153143 h 5153143"/>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2227"/>
                    <a:gd name="connsiteY0" fmla="*/ 5161224 h 5161224"/>
                    <a:gd name="connsiteX1" fmla="*/ 0 w 2962227"/>
                    <a:gd name="connsiteY1" fmla="*/ 0 h 5161224"/>
                    <a:gd name="connsiteX2" fmla="*/ 2204520 w 2962227"/>
                    <a:gd name="connsiteY2" fmla="*/ 8081 h 5161224"/>
                    <a:gd name="connsiteX3" fmla="*/ 2961041 w 2962227"/>
                    <a:gd name="connsiteY3" fmla="*/ 465163 h 5161224"/>
                    <a:gd name="connsiteX4" fmla="*/ 2944707 w 2962227"/>
                    <a:gd name="connsiteY4" fmla="*/ 5161224 h 5161224"/>
                    <a:gd name="connsiteX0" fmla="*/ 2944707 w 2962340"/>
                    <a:gd name="connsiteY0" fmla="*/ 5161224 h 5161224"/>
                    <a:gd name="connsiteX1" fmla="*/ 0 w 2962340"/>
                    <a:gd name="connsiteY1" fmla="*/ 0 h 5161224"/>
                    <a:gd name="connsiteX2" fmla="*/ 2204520 w 2962340"/>
                    <a:gd name="connsiteY2" fmla="*/ 8081 h 5161224"/>
                    <a:gd name="connsiteX3" fmla="*/ 2961041 w 2962340"/>
                    <a:gd name="connsiteY3" fmla="*/ 465163 h 5161224"/>
                    <a:gd name="connsiteX4" fmla="*/ 2944707 w 2962340"/>
                    <a:gd name="connsiteY4" fmla="*/ 5161224 h 5161224"/>
                    <a:gd name="connsiteX0" fmla="*/ 2944707 w 2962338"/>
                    <a:gd name="connsiteY0" fmla="*/ 5161224 h 5161224"/>
                    <a:gd name="connsiteX1" fmla="*/ 0 w 2962338"/>
                    <a:gd name="connsiteY1" fmla="*/ 0 h 5161224"/>
                    <a:gd name="connsiteX2" fmla="*/ 2204520 w 2962338"/>
                    <a:gd name="connsiteY2" fmla="*/ 8081 h 5161224"/>
                    <a:gd name="connsiteX3" fmla="*/ 2961041 w 2962338"/>
                    <a:gd name="connsiteY3" fmla="*/ 465163 h 5161224"/>
                    <a:gd name="connsiteX4" fmla="*/ 2944707 w 2962338"/>
                    <a:gd name="connsiteY4" fmla="*/ 5161224 h 5161224"/>
                    <a:gd name="connsiteX0" fmla="*/ 2944707 w 2962690"/>
                    <a:gd name="connsiteY0" fmla="*/ 5161224 h 5161224"/>
                    <a:gd name="connsiteX1" fmla="*/ 0 w 2962690"/>
                    <a:gd name="connsiteY1" fmla="*/ 0 h 5161224"/>
                    <a:gd name="connsiteX2" fmla="*/ 2204520 w 2962690"/>
                    <a:gd name="connsiteY2" fmla="*/ 8081 h 5161224"/>
                    <a:gd name="connsiteX3" fmla="*/ 2961041 w 2962690"/>
                    <a:gd name="connsiteY3" fmla="*/ 465163 h 5161224"/>
                    <a:gd name="connsiteX4" fmla="*/ 2944707 w 2962690"/>
                    <a:gd name="connsiteY4" fmla="*/ 5161224 h 5161224"/>
                    <a:gd name="connsiteX0" fmla="*/ 2944707 w 2962475"/>
                    <a:gd name="connsiteY0" fmla="*/ 5161224 h 5161224"/>
                    <a:gd name="connsiteX1" fmla="*/ 0 w 2962475"/>
                    <a:gd name="connsiteY1" fmla="*/ 0 h 5161224"/>
                    <a:gd name="connsiteX2" fmla="*/ 2204520 w 2962475"/>
                    <a:gd name="connsiteY2" fmla="*/ 8081 h 5161224"/>
                    <a:gd name="connsiteX3" fmla="*/ 2961041 w 2962475"/>
                    <a:gd name="connsiteY3" fmla="*/ 465163 h 5161224"/>
                    <a:gd name="connsiteX4" fmla="*/ 2944707 w 2962475"/>
                    <a:gd name="connsiteY4" fmla="*/ 5161224 h 5161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475" h="5161224">
                      <a:moveTo>
                        <a:pt x="2944707" y="5161224"/>
                      </a:moveTo>
                      <a:lnTo>
                        <a:pt x="0" y="0"/>
                      </a:lnTo>
                      <a:lnTo>
                        <a:pt x="2204520" y="8081"/>
                      </a:lnTo>
                      <a:cubicBezTo>
                        <a:pt x="2634916" y="-5893"/>
                        <a:pt x="2987869" y="66832"/>
                        <a:pt x="2961041" y="465163"/>
                      </a:cubicBezTo>
                      <a:cubicBezTo>
                        <a:pt x="2955596" y="2030517"/>
                        <a:pt x="2950152" y="3595870"/>
                        <a:pt x="2944707" y="5161224"/>
                      </a:cubicBezTo>
                      <a:close/>
                    </a:path>
                  </a:pathLst>
                </a:custGeom>
                <a:gradFill flip="none" rotWithShape="1">
                  <a:gsLst>
                    <a:gs pos="38000">
                      <a:schemeClr val="bg1">
                        <a:alpha val="1000"/>
                      </a:schemeClr>
                    </a:gs>
                    <a:gs pos="100000">
                      <a:schemeClr val="bg1">
                        <a:alpha val="3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10600324" y="2759859"/>
                <a:ext cx="163610" cy="163610"/>
                <a:chOff x="2057400" y="5105400"/>
                <a:chExt cx="685800" cy="685800"/>
              </a:xfrm>
            </p:grpSpPr>
            <p:sp>
              <p:nvSpPr>
                <p:cNvPr id="45" name="Oval 44"/>
                <p:cNvSpPr/>
                <p:nvPr/>
              </p:nvSpPr>
              <p:spPr>
                <a:xfrm>
                  <a:off x="2057400" y="5105400"/>
                  <a:ext cx="685800" cy="685800"/>
                </a:xfrm>
                <a:prstGeom prst="ellipse">
                  <a:avLst/>
                </a:prstGeom>
                <a:gradFill flip="none" rotWithShape="1">
                  <a:gsLst>
                    <a:gs pos="0">
                      <a:schemeClr val="bg1">
                        <a:lumMod val="50000"/>
                      </a:schemeClr>
                    </a:gs>
                    <a:gs pos="56000">
                      <a:srgbClr val="333333"/>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2241550" y="5314950"/>
                  <a:ext cx="266700" cy="266700"/>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 b="4404"/>
            <a:stretch/>
          </p:blipFill>
          <p:spPr>
            <a:xfrm>
              <a:off x="8570933" y="3894850"/>
              <a:ext cx="2487699" cy="1963025"/>
            </a:xfrm>
            <a:prstGeom prst="rect">
              <a:avLst/>
            </a:prstGeom>
          </p:spPr>
        </p:pic>
      </p:grpSp>
      <p:grpSp>
        <p:nvGrpSpPr>
          <p:cNvPr id="2" name="Group 1"/>
          <p:cNvGrpSpPr/>
          <p:nvPr/>
        </p:nvGrpSpPr>
        <p:grpSpPr>
          <a:xfrm>
            <a:off x="829856" y="3593748"/>
            <a:ext cx="3123021" cy="2573465"/>
            <a:chOff x="829856" y="3593748"/>
            <a:chExt cx="3123021" cy="2573465"/>
          </a:xfrm>
        </p:grpSpPr>
        <p:grpSp>
          <p:nvGrpSpPr>
            <p:cNvPr id="19" name="Group 18"/>
            <p:cNvGrpSpPr/>
            <p:nvPr/>
          </p:nvGrpSpPr>
          <p:grpSpPr>
            <a:xfrm rot="5400000">
              <a:off x="1104634" y="3318970"/>
              <a:ext cx="2573465" cy="3123021"/>
              <a:chOff x="9475468" y="141434"/>
              <a:chExt cx="2353378" cy="2855935"/>
            </a:xfrm>
          </p:grpSpPr>
          <p:grpSp>
            <p:nvGrpSpPr>
              <p:cNvPr id="21" name="Group 20"/>
              <p:cNvGrpSpPr/>
              <p:nvPr/>
            </p:nvGrpSpPr>
            <p:grpSpPr>
              <a:xfrm>
                <a:off x="9475468" y="141434"/>
                <a:ext cx="2353378" cy="2855935"/>
                <a:chOff x="339345" y="189199"/>
                <a:chExt cx="2295139" cy="3749045"/>
              </a:xfrm>
            </p:grpSpPr>
            <p:sp>
              <p:nvSpPr>
                <p:cNvPr id="25" name="Rounded Rectangle 24"/>
                <p:cNvSpPr/>
                <p:nvPr/>
              </p:nvSpPr>
              <p:spPr>
                <a:xfrm>
                  <a:off x="349872" y="199308"/>
                  <a:ext cx="2273677" cy="3738936"/>
                </a:xfrm>
                <a:prstGeom prst="roundRect">
                  <a:avLst>
                    <a:gd name="adj" fmla="val 8954"/>
                  </a:avLst>
                </a:prstGeom>
                <a:gradFill>
                  <a:gsLst>
                    <a:gs pos="0">
                      <a:schemeClr val="tx1">
                        <a:lumMod val="95000"/>
                        <a:lumOff val="5000"/>
                      </a:schemeClr>
                    </a:gs>
                    <a:gs pos="50000">
                      <a:schemeClr val="tx1">
                        <a:lumMod val="85000"/>
                        <a:lumOff val="15000"/>
                      </a:schemeClr>
                    </a:gs>
                    <a:gs pos="100000">
                      <a:schemeClr val="tx1">
                        <a:lumMod val="85000"/>
                        <a:lumOff val="15000"/>
                      </a:schemeClr>
                    </a:gs>
                  </a:gsLst>
                  <a:lin ang="5400000" scaled="0"/>
                </a:gradFill>
                <a:ln w="38100">
                  <a:gradFill flip="none" rotWithShape="1">
                    <a:gsLst>
                      <a:gs pos="0">
                        <a:schemeClr val="bg1">
                          <a:lumMod val="79000"/>
                        </a:schemeClr>
                      </a:gs>
                      <a:gs pos="100000">
                        <a:schemeClr val="bg1">
                          <a:lumMod val="87000"/>
                        </a:schemeClr>
                      </a:gs>
                      <a:gs pos="51000">
                        <a:schemeClr val="bg1">
                          <a:lumMod val="95000"/>
                        </a:schemeClr>
                      </a:gs>
                    </a:gsLst>
                    <a:lin ang="13500000" scaled="1"/>
                    <a:tileRect/>
                  </a:gradFill>
                </a:ln>
                <a:effectLst>
                  <a:outerShdw blurRad="25400" dist="12700" dir="2700000" algn="tl" rotWithShape="0">
                    <a:prstClr val="black">
                      <a:alpha val="35000"/>
                    </a:prstClr>
                  </a:outerShdw>
                </a:effectLst>
                <a:scene3d>
                  <a:camera prst="orthographicFront"/>
                  <a:lightRig rig="threePt" dir="t"/>
                </a:scene3d>
                <a:sp3d>
                  <a:bevelT w="50800" h="508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15588" y="574465"/>
                  <a:ext cx="1764386" cy="2994600"/>
                </a:xfrm>
                <a:prstGeom prst="rect">
                  <a:avLst/>
                </a:prstGeom>
                <a:gradFill flip="none" rotWithShape="1">
                  <a:gsLst>
                    <a:gs pos="0">
                      <a:schemeClr val="bg1">
                        <a:lumMod val="85000"/>
                      </a:schemeClr>
                    </a:gs>
                    <a:gs pos="99000">
                      <a:schemeClr val="bg1">
                        <a:lumMod val="73000"/>
                      </a:schemeClr>
                    </a:gs>
                  </a:gsLst>
                  <a:lin ang="5400000" scaled="1"/>
                  <a:tileRect/>
                </a:gradFill>
                <a:ln>
                  <a:noFill/>
                </a:ln>
                <a:effectLst>
                  <a:innerShdw blurRad="889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1104607" y="189199"/>
                  <a:ext cx="0" cy="36005"/>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a:off x="357348" y="3465506"/>
                  <a:ext cx="0" cy="36005"/>
                </a:xfrm>
                <a:prstGeom prst="line">
                  <a:avLst/>
                </a:prstGeom>
                <a:ln w="25400">
                  <a:solidFill>
                    <a:srgbClr val="30303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a:off x="2616482" y="3465506"/>
                  <a:ext cx="0" cy="36005"/>
                </a:xfrm>
                <a:prstGeom prst="line">
                  <a:avLst/>
                </a:prstGeom>
                <a:ln w="25400">
                  <a:solidFill>
                    <a:srgbClr val="303030"/>
                  </a:solidFill>
                </a:ln>
              </p:spPr>
              <p:style>
                <a:lnRef idx="1">
                  <a:schemeClr val="accent1"/>
                </a:lnRef>
                <a:fillRef idx="0">
                  <a:schemeClr val="accent1"/>
                </a:fillRef>
                <a:effectRef idx="0">
                  <a:schemeClr val="accent1"/>
                </a:effectRef>
                <a:fontRef idx="minor">
                  <a:schemeClr val="tx1"/>
                </a:fontRef>
              </p:style>
            </p:cxnSp>
            <p:sp>
              <p:nvSpPr>
                <p:cNvPr id="30" name="Rounded Rectangle 10"/>
                <p:cNvSpPr/>
                <p:nvPr/>
              </p:nvSpPr>
              <p:spPr>
                <a:xfrm>
                  <a:off x="1446929" y="233034"/>
                  <a:ext cx="1145509" cy="3702932"/>
                </a:xfrm>
                <a:custGeom>
                  <a:avLst/>
                  <a:gdLst>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495182 w 3429000"/>
                    <a:gd name="connsiteY6" fmla="*/ 5638800 h 5638800"/>
                    <a:gd name="connsiteX7" fmla="*/ 0 w 3429000"/>
                    <a:gd name="connsiteY7" fmla="*/ 5143618 h 5638800"/>
                    <a:gd name="connsiteX8" fmla="*/ 0 w 3429000"/>
                    <a:gd name="connsiteY8" fmla="*/ 495182 h 5638800"/>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495182 w 3429000"/>
                    <a:gd name="connsiteY6" fmla="*/ 5638800 h 5638800"/>
                    <a:gd name="connsiteX7" fmla="*/ 0 w 3429000"/>
                    <a:gd name="connsiteY7" fmla="*/ 495182 h 5638800"/>
                    <a:gd name="connsiteX0" fmla="*/ 0 w 3429000"/>
                    <a:gd name="connsiteY0" fmla="*/ 495182 h 5638800"/>
                    <a:gd name="connsiteX1" fmla="*/ 495182 w 3429000"/>
                    <a:gd name="connsiteY1" fmla="*/ 0 h 5638800"/>
                    <a:gd name="connsiteX2" fmla="*/ 2933818 w 3429000"/>
                    <a:gd name="connsiteY2" fmla="*/ 0 h 5638800"/>
                    <a:gd name="connsiteX3" fmla="*/ 3429000 w 3429000"/>
                    <a:gd name="connsiteY3" fmla="*/ 495182 h 5638800"/>
                    <a:gd name="connsiteX4" fmla="*/ 3429000 w 3429000"/>
                    <a:gd name="connsiteY4" fmla="*/ 5143618 h 5638800"/>
                    <a:gd name="connsiteX5" fmla="*/ 2933818 w 3429000"/>
                    <a:gd name="connsiteY5" fmla="*/ 5638800 h 5638800"/>
                    <a:gd name="connsiteX6" fmla="*/ 0 w 3429000"/>
                    <a:gd name="connsiteY6" fmla="*/ 495182 h 5638800"/>
                    <a:gd name="connsiteX0" fmla="*/ 2438636 w 2933818"/>
                    <a:gd name="connsiteY0" fmla="*/ 5638800 h 5638800"/>
                    <a:gd name="connsiteX1" fmla="*/ 0 w 2933818"/>
                    <a:gd name="connsiteY1" fmla="*/ 0 h 5638800"/>
                    <a:gd name="connsiteX2" fmla="*/ 2438636 w 2933818"/>
                    <a:gd name="connsiteY2" fmla="*/ 0 h 5638800"/>
                    <a:gd name="connsiteX3" fmla="*/ 2933818 w 2933818"/>
                    <a:gd name="connsiteY3" fmla="*/ 495182 h 5638800"/>
                    <a:gd name="connsiteX4" fmla="*/ 2933818 w 2933818"/>
                    <a:gd name="connsiteY4" fmla="*/ 5143618 h 5638800"/>
                    <a:gd name="connsiteX5" fmla="*/ 2438636 w 2933818"/>
                    <a:gd name="connsiteY5" fmla="*/ 5638800 h 5638800"/>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43618 h 5143618"/>
                    <a:gd name="connsiteX1" fmla="*/ 0 w 2933818"/>
                    <a:gd name="connsiteY1" fmla="*/ 0 h 5143618"/>
                    <a:gd name="connsiteX2" fmla="*/ 2438636 w 2933818"/>
                    <a:gd name="connsiteY2" fmla="*/ 0 h 5143618"/>
                    <a:gd name="connsiteX3" fmla="*/ 2933818 w 2933818"/>
                    <a:gd name="connsiteY3" fmla="*/ 495182 h 5143618"/>
                    <a:gd name="connsiteX4" fmla="*/ 2933818 w 2933818"/>
                    <a:gd name="connsiteY4" fmla="*/ 5143618 h 5143618"/>
                    <a:gd name="connsiteX0" fmla="*/ 2933818 w 2933818"/>
                    <a:gd name="connsiteY0" fmla="*/ 5153143 h 5153143"/>
                    <a:gd name="connsiteX1" fmla="*/ 0 w 2933818"/>
                    <a:gd name="connsiteY1" fmla="*/ 9525 h 5153143"/>
                    <a:gd name="connsiteX2" fmla="*/ 2324300 w 2933818"/>
                    <a:gd name="connsiteY2" fmla="*/ 0 h 5153143"/>
                    <a:gd name="connsiteX3" fmla="*/ 2933818 w 2933818"/>
                    <a:gd name="connsiteY3" fmla="*/ 504707 h 5153143"/>
                    <a:gd name="connsiteX4" fmla="*/ 2933818 w 2933818"/>
                    <a:gd name="connsiteY4" fmla="*/ 5153143 h 5153143"/>
                    <a:gd name="connsiteX0" fmla="*/ 2933818 w 2933818"/>
                    <a:gd name="connsiteY0" fmla="*/ 5153143 h 5153143"/>
                    <a:gd name="connsiteX1" fmla="*/ 0 w 2933818"/>
                    <a:gd name="connsiteY1" fmla="*/ 9525 h 5153143"/>
                    <a:gd name="connsiteX2" fmla="*/ 2193631 w 2933818"/>
                    <a:gd name="connsiteY2" fmla="*/ 0 h 5153143"/>
                    <a:gd name="connsiteX3" fmla="*/ 2933818 w 2933818"/>
                    <a:gd name="connsiteY3" fmla="*/ 504707 h 5153143"/>
                    <a:gd name="connsiteX4" fmla="*/ 2933818 w 2933818"/>
                    <a:gd name="connsiteY4" fmla="*/ 5153143 h 5153143"/>
                    <a:gd name="connsiteX0" fmla="*/ 2933818 w 2950152"/>
                    <a:gd name="connsiteY0" fmla="*/ 5153143 h 5153143"/>
                    <a:gd name="connsiteX1" fmla="*/ 0 w 2950152"/>
                    <a:gd name="connsiteY1" fmla="*/ 9525 h 5153143"/>
                    <a:gd name="connsiteX2" fmla="*/ 2193631 w 2950152"/>
                    <a:gd name="connsiteY2" fmla="*/ 0 h 5153143"/>
                    <a:gd name="connsiteX3" fmla="*/ 2950152 w 2950152"/>
                    <a:gd name="connsiteY3" fmla="*/ 457082 h 5153143"/>
                    <a:gd name="connsiteX4" fmla="*/ 2933818 w 2950152"/>
                    <a:gd name="connsiteY4" fmla="*/ 5153143 h 5153143"/>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1041"/>
                    <a:gd name="connsiteY0" fmla="*/ 5161224 h 5161224"/>
                    <a:gd name="connsiteX1" fmla="*/ 0 w 2961041"/>
                    <a:gd name="connsiteY1" fmla="*/ 0 h 5161224"/>
                    <a:gd name="connsiteX2" fmla="*/ 2204520 w 2961041"/>
                    <a:gd name="connsiteY2" fmla="*/ 8081 h 5161224"/>
                    <a:gd name="connsiteX3" fmla="*/ 2961041 w 2961041"/>
                    <a:gd name="connsiteY3" fmla="*/ 465163 h 5161224"/>
                    <a:gd name="connsiteX4" fmla="*/ 2944707 w 2961041"/>
                    <a:gd name="connsiteY4" fmla="*/ 5161224 h 5161224"/>
                    <a:gd name="connsiteX0" fmla="*/ 2944707 w 2962227"/>
                    <a:gd name="connsiteY0" fmla="*/ 5161224 h 5161224"/>
                    <a:gd name="connsiteX1" fmla="*/ 0 w 2962227"/>
                    <a:gd name="connsiteY1" fmla="*/ 0 h 5161224"/>
                    <a:gd name="connsiteX2" fmla="*/ 2204520 w 2962227"/>
                    <a:gd name="connsiteY2" fmla="*/ 8081 h 5161224"/>
                    <a:gd name="connsiteX3" fmla="*/ 2961041 w 2962227"/>
                    <a:gd name="connsiteY3" fmla="*/ 465163 h 5161224"/>
                    <a:gd name="connsiteX4" fmla="*/ 2944707 w 2962227"/>
                    <a:gd name="connsiteY4" fmla="*/ 5161224 h 5161224"/>
                    <a:gd name="connsiteX0" fmla="*/ 2944707 w 2962340"/>
                    <a:gd name="connsiteY0" fmla="*/ 5161224 h 5161224"/>
                    <a:gd name="connsiteX1" fmla="*/ 0 w 2962340"/>
                    <a:gd name="connsiteY1" fmla="*/ 0 h 5161224"/>
                    <a:gd name="connsiteX2" fmla="*/ 2204520 w 2962340"/>
                    <a:gd name="connsiteY2" fmla="*/ 8081 h 5161224"/>
                    <a:gd name="connsiteX3" fmla="*/ 2961041 w 2962340"/>
                    <a:gd name="connsiteY3" fmla="*/ 465163 h 5161224"/>
                    <a:gd name="connsiteX4" fmla="*/ 2944707 w 2962340"/>
                    <a:gd name="connsiteY4" fmla="*/ 5161224 h 5161224"/>
                    <a:gd name="connsiteX0" fmla="*/ 2944707 w 2962338"/>
                    <a:gd name="connsiteY0" fmla="*/ 5161224 h 5161224"/>
                    <a:gd name="connsiteX1" fmla="*/ 0 w 2962338"/>
                    <a:gd name="connsiteY1" fmla="*/ 0 h 5161224"/>
                    <a:gd name="connsiteX2" fmla="*/ 2204520 w 2962338"/>
                    <a:gd name="connsiteY2" fmla="*/ 8081 h 5161224"/>
                    <a:gd name="connsiteX3" fmla="*/ 2961041 w 2962338"/>
                    <a:gd name="connsiteY3" fmla="*/ 465163 h 5161224"/>
                    <a:gd name="connsiteX4" fmla="*/ 2944707 w 2962338"/>
                    <a:gd name="connsiteY4" fmla="*/ 5161224 h 5161224"/>
                    <a:gd name="connsiteX0" fmla="*/ 2944707 w 2962690"/>
                    <a:gd name="connsiteY0" fmla="*/ 5161224 h 5161224"/>
                    <a:gd name="connsiteX1" fmla="*/ 0 w 2962690"/>
                    <a:gd name="connsiteY1" fmla="*/ 0 h 5161224"/>
                    <a:gd name="connsiteX2" fmla="*/ 2204520 w 2962690"/>
                    <a:gd name="connsiteY2" fmla="*/ 8081 h 5161224"/>
                    <a:gd name="connsiteX3" fmla="*/ 2961041 w 2962690"/>
                    <a:gd name="connsiteY3" fmla="*/ 465163 h 5161224"/>
                    <a:gd name="connsiteX4" fmla="*/ 2944707 w 2962690"/>
                    <a:gd name="connsiteY4" fmla="*/ 5161224 h 5161224"/>
                    <a:gd name="connsiteX0" fmla="*/ 2944707 w 2962475"/>
                    <a:gd name="connsiteY0" fmla="*/ 5161224 h 5161224"/>
                    <a:gd name="connsiteX1" fmla="*/ 0 w 2962475"/>
                    <a:gd name="connsiteY1" fmla="*/ 0 h 5161224"/>
                    <a:gd name="connsiteX2" fmla="*/ 2204520 w 2962475"/>
                    <a:gd name="connsiteY2" fmla="*/ 8081 h 5161224"/>
                    <a:gd name="connsiteX3" fmla="*/ 2961041 w 2962475"/>
                    <a:gd name="connsiteY3" fmla="*/ 465163 h 5161224"/>
                    <a:gd name="connsiteX4" fmla="*/ 2944707 w 2962475"/>
                    <a:gd name="connsiteY4" fmla="*/ 5161224 h 5161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475" h="5161224">
                      <a:moveTo>
                        <a:pt x="2944707" y="5161224"/>
                      </a:moveTo>
                      <a:lnTo>
                        <a:pt x="0" y="0"/>
                      </a:lnTo>
                      <a:lnTo>
                        <a:pt x="2204520" y="8081"/>
                      </a:lnTo>
                      <a:cubicBezTo>
                        <a:pt x="2634916" y="-5893"/>
                        <a:pt x="2987869" y="66832"/>
                        <a:pt x="2961041" y="465163"/>
                      </a:cubicBezTo>
                      <a:cubicBezTo>
                        <a:pt x="2955596" y="2030517"/>
                        <a:pt x="2950152" y="3595870"/>
                        <a:pt x="2944707" y="5161224"/>
                      </a:cubicBezTo>
                      <a:close/>
                    </a:path>
                  </a:pathLst>
                </a:custGeom>
                <a:gradFill flip="none" rotWithShape="1">
                  <a:gsLst>
                    <a:gs pos="38000">
                      <a:schemeClr val="bg1">
                        <a:alpha val="1000"/>
                      </a:schemeClr>
                    </a:gs>
                    <a:gs pos="100000">
                      <a:schemeClr val="bg1">
                        <a:alpha val="3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10600324" y="2759859"/>
                <a:ext cx="163610" cy="163610"/>
                <a:chOff x="2057400" y="5105400"/>
                <a:chExt cx="685800" cy="685800"/>
              </a:xfrm>
            </p:grpSpPr>
            <p:sp>
              <p:nvSpPr>
                <p:cNvPr id="23" name="Oval 22"/>
                <p:cNvSpPr/>
                <p:nvPr/>
              </p:nvSpPr>
              <p:spPr>
                <a:xfrm>
                  <a:off x="2057400" y="5105400"/>
                  <a:ext cx="685800" cy="685800"/>
                </a:xfrm>
                <a:prstGeom prst="ellipse">
                  <a:avLst/>
                </a:prstGeom>
                <a:gradFill flip="none" rotWithShape="1">
                  <a:gsLst>
                    <a:gs pos="0">
                      <a:schemeClr val="bg1">
                        <a:lumMod val="50000"/>
                      </a:schemeClr>
                    </a:gs>
                    <a:gs pos="56000">
                      <a:srgbClr val="333333"/>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241550" y="5314950"/>
                  <a:ext cx="266700" cy="266700"/>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t="1" b="60264"/>
            <a:stretch/>
          </p:blipFill>
          <p:spPr>
            <a:xfrm>
              <a:off x="1148376" y="3903489"/>
              <a:ext cx="2483567" cy="1963911"/>
            </a:xfrm>
            <a:prstGeom prst="rect">
              <a:avLst/>
            </a:prstGeom>
          </p:spPr>
        </p:pic>
      </p:grpSp>
      <p:sp>
        <p:nvSpPr>
          <p:cNvPr id="53" name="Rectangle 52"/>
          <p:cNvSpPr/>
          <p:nvPr/>
        </p:nvSpPr>
        <p:spPr>
          <a:xfrm>
            <a:off x="0" y="2049615"/>
            <a:ext cx="12192000" cy="2028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8473" y="1884878"/>
            <a:ext cx="3463657" cy="2074414"/>
          </a:xfrm>
          <a:prstGeom prst="rect">
            <a:avLst/>
          </a:prstGeom>
        </p:spPr>
        <p:txBody>
          <a:bodyPr wrap="square">
            <a:spAutoFit/>
          </a:bodyPr>
          <a:lstStyle/>
          <a:p>
            <a:pPr>
              <a:lnSpc>
                <a:spcPct val="115000"/>
              </a:lnSpc>
              <a:spcAft>
                <a:spcPts val="1000"/>
              </a:spcAft>
            </a:pPr>
            <a:r>
              <a:rPr lang="en-MY" sz="140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At the Generate stage, your limit details will be displayed clearly at the top of the page. Upload and submit your invoice along with other required information. This invoice immediately goes to the distributor concerned for confirmation. Once confirmed, it will show up on the panel.</a:t>
            </a:r>
            <a:endParaRPr lang="en-US" sz="140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11" name="Rectangle 10"/>
          <p:cNvSpPr/>
          <p:nvPr/>
        </p:nvSpPr>
        <p:spPr>
          <a:xfrm>
            <a:off x="4464642" y="2628158"/>
            <a:ext cx="2835965" cy="1331134"/>
          </a:xfrm>
          <a:prstGeom prst="rect">
            <a:avLst/>
          </a:prstGeom>
        </p:spPr>
        <p:txBody>
          <a:bodyPr wrap="square">
            <a:spAutoFit/>
          </a:bodyPr>
          <a:lstStyle/>
          <a:p>
            <a:pPr>
              <a:lnSpc>
                <a:spcPct val="115000"/>
              </a:lnSpc>
              <a:spcAft>
                <a:spcPts val="1000"/>
              </a:spcAft>
            </a:pPr>
            <a:r>
              <a:rPr lang="en-MY" sz="14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rPr>
              <a:t>After the invoice has been vetted by the distributor, you can submit the Loan Request to X10. When approved, X10 will send back loan terms.</a:t>
            </a:r>
            <a:endParaRPr lang="en-US" sz="14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endParaRPr>
          </a:p>
        </p:txBody>
      </p:sp>
      <p:sp>
        <p:nvSpPr>
          <p:cNvPr id="12" name="Rectangle 11"/>
          <p:cNvSpPr/>
          <p:nvPr/>
        </p:nvSpPr>
        <p:spPr>
          <a:xfrm>
            <a:off x="8206245" y="2628158"/>
            <a:ext cx="2299252" cy="1331134"/>
          </a:xfrm>
          <a:prstGeom prst="rect">
            <a:avLst/>
          </a:prstGeom>
        </p:spPr>
        <p:txBody>
          <a:bodyPr wrap="square">
            <a:spAutoFit/>
          </a:bodyPr>
          <a:lstStyle/>
          <a:p>
            <a:pPr>
              <a:lnSpc>
                <a:spcPct val="115000"/>
              </a:lnSpc>
              <a:spcAft>
                <a:spcPts val="1000"/>
              </a:spcAft>
            </a:pPr>
            <a:r>
              <a:rPr lang="en-MY" sz="14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rPr>
              <a:t>The last stage is the Disbursement Request where you accept the terms and conditions of the loan.</a:t>
            </a:r>
            <a:endParaRPr lang="en-US" sz="1400" dirty="0">
              <a:solidFill>
                <a:schemeClr val="tx1">
                  <a:lumMod val="75000"/>
                  <a:lumOff val="25000"/>
                </a:schemeClr>
              </a:solidFill>
              <a:latin typeface="Segoe UI" panose="020B0502040204020203" pitchFamily="34" charset="0"/>
              <a:ea typeface="Calibri" panose="020F0502020204030204" pitchFamily="34" charset="0"/>
              <a:cs typeface="Segoe UI" panose="020B0502040204020203" pitchFamily="34" charset="0"/>
            </a:endParaRPr>
          </a:p>
        </p:txBody>
      </p:sp>
      <p:cxnSp>
        <p:nvCxnSpPr>
          <p:cNvPr id="55" name="Straight Connector 54"/>
          <p:cNvCxnSpPr/>
          <p:nvPr/>
        </p:nvCxnSpPr>
        <p:spPr>
          <a:xfrm>
            <a:off x="4247380" y="1988800"/>
            <a:ext cx="0" cy="4129402"/>
          </a:xfrm>
          <a:prstGeom prst="line">
            <a:avLst/>
          </a:prstGeom>
          <a:ln w="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924030" y="1982026"/>
            <a:ext cx="0" cy="4129402"/>
          </a:xfrm>
          <a:prstGeom prst="line">
            <a:avLst/>
          </a:prstGeom>
          <a:ln w="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0F54AED-C47A-4E4B-91E2-AEC3D202C3F6}" type="slidenum">
              <a:rPr lang="en-US" smtClean="0"/>
              <a:t>9</a:t>
            </a:fld>
            <a:endParaRPr lang="en-US"/>
          </a:p>
        </p:txBody>
      </p:sp>
    </p:spTree>
    <p:extLst>
      <p:ext uri="{BB962C8B-B14F-4D97-AF65-F5344CB8AC3E}">
        <p14:creationId xmlns:p14="http://schemas.microsoft.com/office/powerpoint/2010/main" val="337908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000"/>
                                        <p:tgtEl>
                                          <p:spTgt spid="11"/>
                                        </p:tgtEl>
                                      </p:cBhvr>
                                    </p:animEffect>
                                  </p:childTnLst>
                                </p:cTn>
                              </p:par>
                              <p:par>
                                <p:cTn id="16" presetID="22" presetClass="entr" presetSubtype="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1000"/>
                                        <p:tgtEl>
                                          <p:spTgt spid="12"/>
                                        </p:tgtEl>
                                      </p:cBhvr>
                                    </p:animEffect>
                                  </p:childTnLst>
                                </p:cTn>
                              </p:par>
                              <p:par>
                                <p:cTn id="24" presetID="22" presetClass="entr" presetSubtype="1"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913</Words>
  <Application>Microsoft Office PowerPoint</Application>
  <PresentationFormat>Widescreen</PresentationFormat>
  <Paragraphs>94</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Roboto</vt:lpstr>
      <vt:lpstr>Segoe UI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anwar maarif</dc:creator>
  <cp:lastModifiedBy>Gaurav</cp:lastModifiedBy>
  <cp:revision>26</cp:revision>
  <dcterms:created xsi:type="dcterms:W3CDTF">2016-09-13T03:52:30Z</dcterms:created>
  <dcterms:modified xsi:type="dcterms:W3CDTF">2016-09-14T15:57:08Z</dcterms:modified>
</cp:coreProperties>
</file>